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60" r:id="rId2"/>
    <p:sldId id="1315" r:id="rId3"/>
    <p:sldId id="1287" r:id="rId4"/>
    <p:sldId id="1319" r:id="rId5"/>
    <p:sldId id="1320" r:id="rId6"/>
    <p:sldId id="318" r:id="rId7"/>
  </p:sldIdLst>
  <p:sldSz cx="9144000" cy="5143500" type="screen16x9"/>
  <p:notesSz cx="6858000" cy="9144000"/>
  <p:embeddedFontLst>
    <p:embeddedFont>
      <p:font typeface="Fira Sans Black" panose="020B0A03050000020004" pitchFamily="34" charset="0"/>
      <p:bold r:id="rId9"/>
      <p:boldItalic r:id="rId10"/>
    </p:embeddedFont>
    <p:embeddedFont>
      <p:font typeface="Overpass" panose="020B0604020202020204" charset="0"/>
      <p:regular r:id="rId11"/>
      <p:bold r:id="rId12"/>
      <p:italic r:id="rId13"/>
      <p:boldItalic r:id="rId14"/>
    </p:embeddedFont>
    <p:embeddedFont>
      <p:font typeface="Overpass Medium"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gMQfeqi7RT7n6OJlTIcJblTub9A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76207F-FC9A-4770-A3C2-F40811492CEC}">
  <a:tblStyle styleId="{4876207F-FC9A-4770-A3C2-F40811492CE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805" autoAdjust="0"/>
  </p:normalViewPr>
  <p:slideViewPr>
    <p:cSldViewPr snapToGrid="0">
      <p:cViewPr varScale="1">
        <p:scale>
          <a:sx n="85" d="100"/>
          <a:sy n="85" d="100"/>
        </p:scale>
        <p:origin x="96" y="138"/>
      </p:cViewPr>
      <p:guideLst>
        <p:guide orient="horz" pos="1620"/>
        <p:guide pos="2880"/>
        <p:guide pos="2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109"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10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107" Type="http://customschemas.google.com/relationships/presentationmetadata" Target="meta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11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848AFB07-CEDC-CD88-4D46-BFD520A2A577}"/>
            </a:ext>
          </a:extLst>
        </p:cNvPr>
        <p:cNvGrpSpPr/>
        <p:nvPr/>
      </p:nvGrpSpPr>
      <p:grpSpPr>
        <a:xfrm>
          <a:off x="0" y="0"/>
          <a:ext cx="0" cy="0"/>
          <a:chOff x="0" y="0"/>
          <a:chExt cx="0" cy="0"/>
        </a:xfrm>
      </p:grpSpPr>
      <p:sp>
        <p:nvSpPr>
          <p:cNvPr id="209" name="Google Shape;209;p12:notes">
            <a:extLst>
              <a:ext uri="{FF2B5EF4-FFF2-40B4-BE49-F238E27FC236}">
                <a16:creationId xmlns:a16="http://schemas.microsoft.com/office/drawing/2014/main" id="{A05FC469-687C-AE8F-2F62-A7CF01D8F0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2:notes">
            <a:extLst>
              <a:ext uri="{FF2B5EF4-FFF2-40B4-BE49-F238E27FC236}">
                <a16:creationId xmlns:a16="http://schemas.microsoft.com/office/drawing/2014/main" id="{F76141AB-F867-B3A4-0F0A-15E2B7B00F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964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5C375DB8-B4BE-DE96-FB07-E0F7DA3CBB2C}"/>
            </a:ext>
          </a:extLst>
        </p:cNvPr>
        <p:cNvGrpSpPr/>
        <p:nvPr/>
      </p:nvGrpSpPr>
      <p:grpSpPr>
        <a:xfrm>
          <a:off x="0" y="0"/>
          <a:ext cx="0" cy="0"/>
          <a:chOff x="0" y="0"/>
          <a:chExt cx="0" cy="0"/>
        </a:xfrm>
      </p:grpSpPr>
      <p:sp>
        <p:nvSpPr>
          <p:cNvPr id="209" name="Google Shape;209;p12:notes">
            <a:extLst>
              <a:ext uri="{FF2B5EF4-FFF2-40B4-BE49-F238E27FC236}">
                <a16:creationId xmlns:a16="http://schemas.microsoft.com/office/drawing/2014/main" id="{693FA34D-8534-7255-0C71-A71E3628C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2:notes">
            <a:extLst>
              <a:ext uri="{FF2B5EF4-FFF2-40B4-BE49-F238E27FC236}">
                <a16:creationId xmlns:a16="http://schemas.microsoft.com/office/drawing/2014/main" id="{A277ADED-ED62-775A-4819-707DD72EC8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575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5C375DB8-B4BE-DE96-FB07-E0F7DA3CBB2C}"/>
            </a:ext>
          </a:extLst>
        </p:cNvPr>
        <p:cNvGrpSpPr/>
        <p:nvPr/>
      </p:nvGrpSpPr>
      <p:grpSpPr>
        <a:xfrm>
          <a:off x="0" y="0"/>
          <a:ext cx="0" cy="0"/>
          <a:chOff x="0" y="0"/>
          <a:chExt cx="0" cy="0"/>
        </a:xfrm>
      </p:grpSpPr>
      <p:sp>
        <p:nvSpPr>
          <p:cNvPr id="209" name="Google Shape;209;p12:notes">
            <a:extLst>
              <a:ext uri="{FF2B5EF4-FFF2-40B4-BE49-F238E27FC236}">
                <a16:creationId xmlns:a16="http://schemas.microsoft.com/office/drawing/2014/main" id="{693FA34D-8534-7255-0C71-A71E3628C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2:notes">
            <a:extLst>
              <a:ext uri="{FF2B5EF4-FFF2-40B4-BE49-F238E27FC236}">
                <a16:creationId xmlns:a16="http://schemas.microsoft.com/office/drawing/2014/main" id="{A277ADED-ED62-775A-4819-707DD72EC8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141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a:extLst>
            <a:ext uri="{FF2B5EF4-FFF2-40B4-BE49-F238E27FC236}">
              <a16:creationId xmlns:a16="http://schemas.microsoft.com/office/drawing/2014/main" id="{5C375DB8-B4BE-DE96-FB07-E0F7DA3CBB2C}"/>
            </a:ext>
          </a:extLst>
        </p:cNvPr>
        <p:cNvGrpSpPr/>
        <p:nvPr/>
      </p:nvGrpSpPr>
      <p:grpSpPr>
        <a:xfrm>
          <a:off x="0" y="0"/>
          <a:ext cx="0" cy="0"/>
          <a:chOff x="0" y="0"/>
          <a:chExt cx="0" cy="0"/>
        </a:xfrm>
      </p:grpSpPr>
      <p:sp>
        <p:nvSpPr>
          <p:cNvPr id="209" name="Google Shape;209;p12:notes">
            <a:extLst>
              <a:ext uri="{FF2B5EF4-FFF2-40B4-BE49-F238E27FC236}">
                <a16:creationId xmlns:a16="http://schemas.microsoft.com/office/drawing/2014/main" id="{693FA34D-8534-7255-0C71-A71E3628C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2:notes">
            <a:extLst>
              <a:ext uri="{FF2B5EF4-FFF2-40B4-BE49-F238E27FC236}">
                <a16:creationId xmlns:a16="http://schemas.microsoft.com/office/drawing/2014/main" id="{A277ADED-ED62-775A-4819-707DD72EC8F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3983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ark Blue 1">
  <p:cSld name="TITLE_3_2">
    <p:bg>
      <p:bgPr>
        <a:solidFill>
          <a:schemeClr val="dk2"/>
        </a:solidFill>
        <a:effectLst/>
      </p:bgPr>
    </p:bg>
    <p:spTree>
      <p:nvGrpSpPr>
        <p:cNvPr id="1" name="Shape 18"/>
        <p:cNvGrpSpPr/>
        <p:nvPr/>
      </p:nvGrpSpPr>
      <p:grpSpPr>
        <a:xfrm>
          <a:off x="0" y="0"/>
          <a:ext cx="0" cy="0"/>
          <a:chOff x="0" y="0"/>
          <a:chExt cx="0" cy="0"/>
        </a:xfrm>
      </p:grpSpPr>
      <p:sp>
        <p:nvSpPr>
          <p:cNvPr id="19" name="Google Shape;19;p69"/>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
        <p:nvSpPr>
          <p:cNvPr id="20" name="Google Shape;20;p69"/>
          <p:cNvSpPr/>
          <p:nvPr/>
        </p:nvSpPr>
        <p:spPr>
          <a:xfrm>
            <a:off x="354475" y="4693450"/>
            <a:ext cx="8454900" cy="243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ttern Fiduciaries dark blue  ">
  <p:cSld name="TITLE_1_1_2_1_1">
    <p:bg>
      <p:bgPr>
        <a:solidFill>
          <a:schemeClr val="dk2"/>
        </a:solidFill>
        <a:effectLst/>
      </p:bgPr>
    </p:bg>
    <p:spTree>
      <p:nvGrpSpPr>
        <p:cNvPr id="1" name="Shape 102"/>
        <p:cNvGrpSpPr/>
        <p:nvPr/>
      </p:nvGrpSpPr>
      <p:grpSpPr>
        <a:xfrm>
          <a:off x="0" y="0"/>
          <a:ext cx="0" cy="0"/>
          <a:chOff x="0" y="0"/>
          <a:chExt cx="0" cy="0"/>
        </a:xfrm>
      </p:grpSpPr>
      <p:pic>
        <p:nvPicPr>
          <p:cNvPr id="103" name="Google Shape;103;p91"/>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104" name="Google Shape;104;p91"/>
          <p:cNvPicPr preferRelativeResize="0"/>
          <p:nvPr/>
        </p:nvPicPr>
        <p:blipFill rotWithShape="1">
          <a:blip r:embed="rId3">
            <a:alphaModFix/>
          </a:blip>
          <a:srcRect/>
          <a:stretch/>
        </p:blipFill>
        <p:spPr>
          <a:xfrm>
            <a:off x="0" y="0"/>
            <a:ext cx="9144003" cy="5143510"/>
          </a:xfrm>
          <a:prstGeom prst="rect">
            <a:avLst/>
          </a:prstGeom>
          <a:noFill/>
          <a:ln>
            <a:noFill/>
          </a:ln>
        </p:spPr>
      </p:pic>
      <p:sp>
        <p:nvSpPr>
          <p:cNvPr id="105" name="Google Shape;105;p91"/>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ttern Fiduciaries white  ">
  <p:cSld name="TITLE_1_1_1_1_1_1_1">
    <p:bg>
      <p:bgPr>
        <a:solidFill>
          <a:schemeClr val="lt1"/>
        </a:solidFill>
        <a:effectLst/>
      </p:bgPr>
    </p:bg>
    <p:spTree>
      <p:nvGrpSpPr>
        <p:cNvPr id="1" name="Shape 106"/>
        <p:cNvGrpSpPr/>
        <p:nvPr/>
      </p:nvGrpSpPr>
      <p:grpSpPr>
        <a:xfrm>
          <a:off x="0" y="0"/>
          <a:ext cx="0" cy="0"/>
          <a:chOff x="0" y="0"/>
          <a:chExt cx="0" cy="0"/>
        </a:xfrm>
      </p:grpSpPr>
      <p:pic>
        <p:nvPicPr>
          <p:cNvPr id="107" name="Google Shape;107;p92"/>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108" name="Google Shape;108;p92"/>
          <p:cNvPicPr preferRelativeResize="0"/>
          <p:nvPr/>
        </p:nvPicPr>
        <p:blipFill rotWithShape="1">
          <a:blip r:embed="rId3">
            <a:alphaModFix/>
          </a:blip>
          <a:srcRect/>
          <a:stretch/>
        </p:blipFill>
        <p:spPr>
          <a:xfrm>
            <a:off x="0" y="0"/>
            <a:ext cx="9144003" cy="5143510"/>
          </a:xfrm>
          <a:prstGeom prst="rect">
            <a:avLst/>
          </a:prstGeom>
          <a:noFill/>
          <a:ln>
            <a:noFill/>
          </a:ln>
        </p:spPr>
      </p:pic>
      <p:sp>
        <p:nvSpPr>
          <p:cNvPr id="109" name="Google Shape;109;p92"/>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attern Voronoi dark blue 1">
  <p:cSld name="TITLE_1_1_2">
    <p:bg>
      <p:bgPr>
        <a:solidFill>
          <a:schemeClr val="dk2"/>
        </a:solidFill>
        <a:effectLst/>
      </p:bgPr>
    </p:bg>
    <p:spTree>
      <p:nvGrpSpPr>
        <p:cNvPr id="1" name="Shape 33"/>
        <p:cNvGrpSpPr/>
        <p:nvPr/>
      </p:nvGrpSpPr>
      <p:grpSpPr>
        <a:xfrm>
          <a:off x="0" y="0"/>
          <a:ext cx="0" cy="0"/>
          <a:chOff x="0" y="0"/>
          <a:chExt cx="0" cy="0"/>
        </a:xfrm>
      </p:grpSpPr>
      <p:pic>
        <p:nvPicPr>
          <p:cNvPr id="34" name="Google Shape;34;p73"/>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35" name="Google Shape;35;p73"/>
          <p:cNvPicPr preferRelativeResize="0"/>
          <p:nvPr/>
        </p:nvPicPr>
        <p:blipFill rotWithShape="1">
          <a:blip r:embed="rId3">
            <a:alphaModFix amt="50000"/>
          </a:blip>
          <a:srcRect/>
          <a:stretch/>
        </p:blipFill>
        <p:spPr>
          <a:xfrm>
            <a:off x="0" y="0"/>
            <a:ext cx="9144003" cy="5143501"/>
          </a:xfrm>
          <a:prstGeom prst="rect">
            <a:avLst/>
          </a:prstGeom>
          <a:noFill/>
          <a:ln>
            <a:noFill/>
          </a:ln>
        </p:spPr>
      </p:pic>
      <p:sp>
        <p:nvSpPr>
          <p:cNvPr id="36" name="Google Shape;36;p73"/>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hite ">
  <p:cSld name="TITLE_3_1_1_1">
    <p:bg>
      <p:bgPr>
        <a:solidFill>
          <a:schemeClr val="lt1"/>
        </a:solidFill>
        <a:effectLst/>
      </p:bgPr>
    </p:bg>
    <p:spTree>
      <p:nvGrpSpPr>
        <p:cNvPr id="1" name="Shape 74"/>
        <p:cNvGrpSpPr/>
        <p:nvPr/>
      </p:nvGrpSpPr>
      <p:grpSpPr>
        <a:xfrm>
          <a:off x="0" y="0"/>
          <a:ext cx="0" cy="0"/>
          <a:chOff x="0" y="0"/>
          <a:chExt cx="0" cy="0"/>
        </a:xfrm>
      </p:grpSpPr>
      <p:pic>
        <p:nvPicPr>
          <p:cNvPr id="75" name="Google Shape;75;p84"/>
          <p:cNvPicPr preferRelativeResize="0"/>
          <p:nvPr/>
        </p:nvPicPr>
        <p:blipFill rotWithShape="1">
          <a:blip r:embed="rId2">
            <a:alphaModFix/>
          </a:blip>
          <a:srcRect l="-5534" r="60496" b="-7944"/>
          <a:stretch/>
        </p:blipFill>
        <p:spPr>
          <a:xfrm>
            <a:off x="8325125" y="202900"/>
            <a:ext cx="608024" cy="584475"/>
          </a:xfrm>
          <a:prstGeom prst="rect">
            <a:avLst/>
          </a:prstGeom>
          <a:noFill/>
          <a:ln>
            <a:noFill/>
          </a:ln>
        </p:spPr>
      </p:pic>
      <p:sp>
        <p:nvSpPr>
          <p:cNvPr id="76" name="Google Shape;76;p84"/>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
        <p:nvSpPr>
          <p:cNvPr id="77" name="Google Shape;77;p84"/>
          <p:cNvSpPr/>
          <p:nvPr/>
        </p:nvSpPr>
        <p:spPr>
          <a:xfrm>
            <a:off x="354475" y="4693450"/>
            <a:ext cx="8454900" cy="243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attern orbits blue ">
  <p:cSld name="TITLE_1">
    <p:bg>
      <p:bgPr>
        <a:solidFill>
          <a:schemeClr val="accent1"/>
        </a:solidFill>
        <a:effectLst/>
      </p:bgPr>
    </p:bg>
    <p:spTree>
      <p:nvGrpSpPr>
        <p:cNvPr id="1" name="Shape 78"/>
        <p:cNvGrpSpPr/>
        <p:nvPr/>
      </p:nvGrpSpPr>
      <p:grpSpPr>
        <a:xfrm>
          <a:off x="0" y="0"/>
          <a:ext cx="0" cy="0"/>
          <a:chOff x="0" y="0"/>
          <a:chExt cx="0" cy="0"/>
        </a:xfrm>
      </p:grpSpPr>
      <p:pic>
        <p:nvPicPr>
          <p:cNvPr id="79" name="Google Shape;79;p85"/>
          <p:cNvPicPr preferRelativeResize="0"/>
          <p:nvPr/>
        </p:nvPicPr>
        <p:blipFill rotWithShape="1">
          <a:blip r:embed="rId2">
            <a:alphaModFix/>
          </a:blip>
          <a:srcRect/>
          <a:stretch/>
        </p:blipFill>
        <p:spPr>
          <a:xfrm>
            <a:off x="0" y="0"/>
            <a:ext cx="9144003" cy="5143490"/>
          </a:xfrm>
          <a:prstGeom prst="rect">
            <a:avLst/>
          </a:prstGeom>
          <a:noFill/>
          <a:ln>
            <a:noFill/>
          </a:ln>
        </p:spPr>
      </p:pic>
      <p:pic>
        <p:nvPicPr>
          <p:cNvPr id="80" name="Google Shape;80;p85"/>
          <p:cNvPicPr preferRelativeResize="0"/>
          <p:nvPr/>
        </p:nvPicPr>
        <p:blipFill rotWithShape="1">
          <a:blip r:embed="rId3">
            <a:alphaModFix/>
          </a:blip>
          <a:srcRect/>
          <a:stretch/>
        </p:blipFill>
        <p:spPr>
          <a:xfrm>
            <a:off x="8411275" y="435227"/>
            <a:ext cx="293400" cy="293400"/>
          </a:xfrm>
          <a:prstGeom prst="rect">
            <a:avLst/>
          </a:prstGeom>
          <a:noFill/>
          <a:ln>
            <a:noFill/>
          </a:ln>
        </p:spPr>
      </p:pic>
      <p:sp>
        <p:nvSpPr>
          <p:cNvPr id="81" name="Google Shape;81;p85"/>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attern orbits gradient">
  <p:cSld name="TITLE_1_1_1">
    <p:bg>
      <p:bgPr>
        <a:gradFill>
          <a:gsLst>
            <a:gs pos="0">
              <a:schemeClr val="accent1"/>
            </a:gs>
            <a:gs pos="100000">
              <a:schemeClr val="dk2"/>
            </a:gs>
          </a:gsLst>
          <a:lin ang="2700006" scaled="0"/>
        </a:gradFill>
        <a:effectLst/>
      </p:bgPr>
    </p:bg>
    <p:spTree>
      <p:nvGrpSpPr>
        <p:cNvPr id="1" name="Shape 82"/>
        <p:cNvGrpSpPr/>
        <p:nvPr/>
      </p:nvGrpSpPr>
      <p:grpSpPr>
        <a:xfrm>
          <a:off x="0" y="0"/>
          <a:ext cx="0" cy="0"/>
          <a:chOff x="0" y="0"/>
          <a:chExt cx="0" cy="0"/>
        </a:xfrm>
      </p:grpSpPr>
      <p:pic>
        <p:nvPicPr>
          <p:cNvPr id="83" name="Google Shape;83;p86"/>
          <p:cNvPicPr preferRelativeResize="0"/>
          <p:nvPr/>
        </p:nvPicPr>
        <p:blipFill rotWithShape="1">
          <a:blip r:embed="rId2">
            <a:alphaModFix/>
          </a:blip>
          <a:srcRect/>
          <a:stretch/>
        </p:blipFill>
        <p:spPr>
          <a:xfrm>
            <a:off x="0" y="0"/>
            <a:ext cx="9144003" cy="5143490"/>
          </a:xfrm>
          <a:prstGeom prst="rect">
            <a:avLst/>
          </a:prstGeom>
          <a:noFill/>
          <a:ln>
            <a:noFill/>
          </a:ln>
        </p:spPr>
      </p:pic>
      <p:pic>
        <p:nvPicPr>
          <p:cNvPr id="84" name="Google Shape;84;p86"/>
          <p:cNvPicPr preferRelativeResize="0"/>
          <p:nvPr/>
        </p:nvPicPr>
        <p:blipFill rotWithShape="1">
          <a:blip r:embed="rId3">
            <a:alphaModFix/>
          </a:blip>
          <a:srcRect/>
          <a:stretch/>
        </p:blipFill>
        <p:spPr>
          <a:xfrm>
            <a:off x="8411275" y="435227"/>
            <a:ext cx="293400" cy="293400"/>
          </a:xfrm>
          <a:prstGeom prst="rect">
            <a:avLst/>
          </a:prstGeom>
          <a:noFill/>
          <a:ln>
            <a:noFill/>
          </a:ln>
        </p:spPr>
      </p:pic>
      <p:sp>
        <p:nvSpPr>
          <p:cNvPr id="85" name="Google Shape;85;p86"/>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attern Voronoi gradient 1">
  <p:cSld name="TITLE_1_1_1_2">
    <p:bg>
      <p:bgPr>
        <a:gradFill>
          <a:gsLst>
            <a:gs pos="0">
              <a:schemeClr val="accent1"/>
            </a:gs>
            <a:gs pos="100000">
              <a:schemeClr val="dk2"/>
            </a:gs>
          </a:gsLst>
          <a:lin ang="2700006" scaled="0"/>
        </a:gradFill>
        <a:effectLst/>
      </p:bgPr>
    </p:bg>
    <p:spTree>
      <p:nvGrpSpPr>
        <p:cNvPr id="1" name="Shape 86"/>
        <p:cNvGrpSpPr/>
        <p:nvPr/>
      </p:nvGrpSpPr>
      <p:grpSpPr>
        <a:xfrm>
          <a:off x="0" y="0"/>
          <a:ext cx="0" cy="0"/>
          <a:chOff x="0" y="0"/>
          <a:chExt cx="0" cy="0"/>
        </a:xfrm>
      </p:grpSpPr>
      <p:pic>
        <p:nvPicPr>
          <p:cNvPr id="87" name="Google Shape;87;p87"/>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88" name="Google Shape;88;p87"/>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89" name="Google Shape;89;p87"/>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ttern Voronoi white 1">
  <p:cSld name="TITLE_1_1_1_1_1">
    <p:bg>
      <p:bgPr>
        <a:solidFill>
          <a:schemeClr val="lt1"/>
        </a:solidFill>
        <a:effectLst/>
      </p:bgPr>
    </p:bg>
    <p:spTree>
      <p:nvGrpSpPr>
        <p:cNvPr id="1" name="Shape 90"/>
        <p:cNvGrpSpPr/>
        <p:nvPr/>
      </p:nvGrpSpPr>
      <p:grpSpPr>
        <a:xfrm>
          <a:off x="0" y="0"/>
          <a:ext cx="0" cy="0"/>
          <a:chOff x="0" y="0"/>
          <a:chExt cx="0" cy="0"/>
        </a:xfrm>
      </p:grpSpPr>
      <p:pic>
        <p:nvPicPr>
          <p:cNvPr id="91" name="Google Shape;91;p88"/>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92" name="Google Shape;92;p88"/>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93" name="Google Shape;93;p88"/>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ttern wave dark blue ">
  <p:cSld name="TITLE_1_1_2_1">
    <p:bg>
      <p:bgPr>
        <a:solidFill>
          <a:schemeClr val="dk2"/>
        </a:solidFill>
        <a:effectLst/>
      </p:bgPr>
    </p:bg>
    <p:spTree>
      <p:nvGrpSpPr>
        <p:cNvPr id="1" name="Shape 94"/>
        <p:cNvGrpSpPr/>
        <p:nvPr/>
      </p:nvGrpSpPr>
      <p:grpSpPr>
        <a:xfrm>
          <a:off x="0" y="0"/>
          <a:ext cx="0" cy="0"/>
          <a:chOff x="0" y="0"/>
          <a:chExt cx="0" cy="0"/>
        </a:xfrm>
      </p:grpSpPr>
      <p:pic>
        <p:nvPicPr>
          <p:cNvPr id="95" name="Google Shape;95;p89"/>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96" name="Google Shape;96;p89"/>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97" name="Google Shape;97;p89"/>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ttern wave gradient ">
  <p:cSld name="TITLE_1_1_1_2_1">
    <p:bg>
      <p:bgPr>
        <a:gradFill>
          <a:gsLst>
            <a:gs pos="0">
              <a:schemeClr val="accent1"/>
            </a:gs>
            <a:gs pos="100000">
              <a:schemeClr val="dk2"/>
            </a:gs>
          </a:gsLst>
          <a:lin ang="2700006" scaled="0"/>
        </a:gradFill>
        <a:effectLst/>
      </p:bgPr>
    </p:bg>
    <p:spTree>
      <p:nvGrpSpPr>
        <p:cNvPr id="1" name="Shape 98"/>
        <p:cNvGrpSpPr/>
        <p:nvPr/>
      </p:nvGrpSpPr>
      <p:grpSpPr>
        <a:xfrm>
          <a:off x="0" y="0"/>
          <a:ext cx="0" cy="0"/>
          <a:chOff x="0" y="0"/>
          <a:chExt cx="0" cy="0"/>
        </a:xfrm>
      </p:grpSpPr>
      <p:pic>
        <p:nvPicPr>
          <p:cNvPr id="99" name="Google Shape;99;p90"/>
          <p:cNvPicPr preferRelativeResize="0"/>
          <p:nvPr/>
        </p:nvPicPr>
        <p:blipFill rotWithShape="1">
          <a:blip r:embed="rId2">
            <a:alphaModFix/>
          </a:blip>
          <a:srcRect/>
          <a:stretch/>
        </p:blipFill>
        <p:spPr>
          <a:xfrm>
            <a:off x="8411275" y="435227"/>
            <a:ext cx="293400" cy="293400"/>
          </a:xfrm>
          <a:prstGeom prst="rect">
            <a:avLst/>
          </a:prstGeom>
          <a:noFill/>
          <a:ln>
            <a:noFill/>
          </a:ln>
        </p:spPr>
      </p:pic>
      <p:pic>
        <p:nvPicPr>
          <p:cNvPr id="100" name="Google Shape;100;p90"/>
          <p:cNvPicPr preferRelativeResize="0"/>
          <p:nvPr/>
        </p:nvPicPr>
        <p:blipFill rotWithShape="1">
          <a:blip r:embed="rId3">
            <a:alphaModFix/>
          </a:blip>
          <a:srcRect/>
          <a:stretch/>
        </p:blipFill>
        <p:spPr>
          <a:xfrm>
            <a:off x="0" y="0"/>
            <a:ext cx="9144003" cy="5143501"/>
          </a:xfrm>
          <a:prstGeom prst="rect">
            <a:avLst/>
          </a:prstGeom>
          <a:noFill/>
          <a:ln>
            <a:noFill/>
          </a:ln>
        </p:spPr>
      </p:pic>
      <p:sp>
        <p:nvSpPr>
          <p:cNvPr id="101" name="Google Shape;101;p90"/>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5"/>
          <p:cNvSpPr txBox="1"/>
          <p:nvPr/>
        </p:nvSpPr>
        <p:spPr>
          <a:xfrm rot="-413">
            <a:off x="474598" y="4751550"/>
            <a:ext cx="2494500" cy="107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s-419" sz="700" b="0" i="0" u="none" strike="noStrike" cap="none">
                <a:solidFill>
                  <a:srgbClr val="9E9E9E"/>
                </a:solidFill>
                <a:latin typeface="Overpass Medium"/>
                <a:ea typeface="Overpass Medium"/>
                <a:cs typeface="Overpass Medium"/>
                <a:sym typeface="Overpass Medium"/>
              </a:rPr>
              <a:t>Presentation Heading</a:t>
            </a:r>
            <a:endParaRPr sz="700" b="0" i="0" u="none" strike="noStrike" cap="none">
              <a:solidFill>
                <a:srgbClr val="9E9E9E"/>
              </a:solidFill>
              <a:latin typeface="Overpass Medium"/>
              <a:ea typeface="Overpass Medium"/>
              <a:cs typeface="Overpass Medium"/>
              <a:sym typeface="Overpass Medium"/>
            </a:endParaRPr>
          </a:p>
        </p:txBody>
      </p:sp>
      <p:sp>
        <p:nvSpPr>
          <p:cNvPr id="7" name="Google Shape;7;p65"/>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9E9E9E"/>
                </a:solidFill>
                <a:latin typeface="Overpass Medium"/>
                <a:ea typeface="Overpass Medium"/>
                <a:cs typeface="Overpass Medium"/>
                <a:sym typeface="Overpass Medium"/>
              </a:defRPr>
            </a:lvl9pPr>
          </a:lstStyle>
          <a:p>
            <a:pPr marL="0" lvl="0" indent="0" algn="r" rtl="0">
              <a:spcBef>
                <a:spcPts val="0"/>
              </a:spcBef>
              <a:spcAft>
                <a:spcPts val="0"/>
              </a:spcAft>
              <a:buNone/>
            </a:pPr>
            <a:fld id="{00000000-1234-1234-1234-123412341234}" type="slidenum">
              <a:rPr lang="es-419"/>
              <a:t>‹Nº›</a:t>
            </a:fld>
            <a:endParaRPr/>
          </a:p>
        </p:txBody>
      </p:sp>
      <p:sp>
        <p:nvSpPr>
          <p:cNvPr id="8" name="Google Shape;8;p65"/>
          <p:cNvSpPr txBox="1"/>
          <p:nvPr/>
        </p:nvSpPr>
        <p:spPr>
          <a:xfrm>
            <a:off x="8087149" y="4751439"/>
            <a:ext cx="323700" cy="1077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700"/>
              <a:buFont typeface="Arial"/>
              <a:buNone/>
            </a:pPr>
            <a:r>
              <a:rPr lang="es-419" sz="700" b="0" i="0" u="none" strike="noStrike" cap="none">
                <a:solidFill>
                  <a:srgbClr val="9E9E9E"/>
                </a:solidFill>
                <a:latin typeface="Overpass Medium"/>
                <a:ea typeface="Overpass Medium"/>
                <a:cs typeface="Overpass Medium"/>
                <a:sym typeface="Overpass Medium"/>
              </a:rPr>
              <a:t>Page</a:t>
            </a:r>
            <a:endParaRPr sz="700" b="0" i="0" u="none" strike="noStrike" cap="none">
              <a:solidFill>
                <a:srgbClr val="9E9E9E"/>
              </a:solidFill>
              <a:latin typeface="Overpass Medium"/>
              <a:ea typeface="Overpass Medium"/>
              <a:cs typeface="Overpass Medium"/>
              <a:sym typeface="Overpass Medium"/>
            </a:endParaRPr>
          </a:p>
        </p:txBody>
      </p:sp>
    </p:spTree>
  </p:cSld>
  <p:clrMap bg1="lt1" tx1="dk1" bg2="dk2" tx2="lt2" accent1="accent1" accent2="accent2" accent3="accent3" accent4="accent4" accent5="accent5" accent6="accent6" hlink="hlink" folHlink="folHlink"/>
  <p:sldLayoutIdLst>
    <p:sldLayoutId id="2147483652" r:id="rId1"/>
    <p:sldLayoutId id="214748365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orient="horz" pos="299">
          <p15:clr>
            <a:srgbClr val="EA4335"/>
          </p15:clr>
        </p15:guide>
        <p15:guide id="4" pos="299">
          <p15:clr>
            <a:srgbClr val="EA4335"/>
          </p15:clr>
        </p15:guide>
        <p15:guide id="5" pos="5454">
          <p15:clr>
            <a:srgbClr val="EA4335"/>
          </p15:clr>
        </p15:guide>
        <p15:guide id="6" orient="horz" pos="2824">
          <p15:clr>
            <a:srgbClr val="EA4335"/>
          </p15:clr>
        </p15:guide>
        <p15:guide id="7" orient="horz" pos="3032">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hris1597b.github.io/AppNasaChallenge-ProyectoArmagedon/" TargetMode="External"/><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5"/>
          <p:cNvSpPr txBox="1"/>
          <p:nvPr/>
        </p:nvSpPr>
        <p:spPr>
          <a:xfrm>
            <a:off x="904343" y="3834321"/>
            <a:ext cx="5304055" cy="384690"/>
          </a:xfrm>
          <a:prstGeom prst="rect">
            <a:avLst/>
          </a:prstGeom>
          <a:noFill/>
          <a:ln>
            <a:noFill/>
          </a:ln>
        </p:spPr>
        <p:txBody>
          <a:bodyPr spcFirstLastPara="1" wrap="square" lIns="91425" tIns="91425" rIns="91425" bIns="91425" anchor="t" anchorCtr="0">
            <a:spAutoFit/>
          </a:bodyPr>
          <a:lstStyle/>
          <a:p>
            <a:pPr lvl="0">
              <a:buSzPts val="1300"/>
            </a:pPr>
            <a:r>
              <a:rPr lang="es-PE" sz="1300" b="1" dirty="0" err="1">
                <a:solidFill>
                  <a:schemeClr val="lt1"/>
                </a:solidFill>
                <a:latin typeface="Overpass"/>
                <a:ea typeface="Overpass"/>
                <a:cs typeface="Overpass"/>
                <a:sym typeface="Overpass"/>
              </a:rPr>
              <a:t>Brief</a:t>
            </a:r>
            <a:r>
              <a:rPr lang="es-PE" sz="1300" b="1" dirty="0">
                <a:solidFill>
                  <a:schemeClr val="lt1"/>
                </a:solidFill>
                <a:latin typeface="Overpass"/>
                <a:ea typeface="Overpass"/>
                <a:cs typeface="Overpass"/>
                <a:sym typeface="Overpass"/>
              </a:rPr>
              <a:t> </a:t>
            </a:r>
            <a:r>
              <a:rPr lang="es-PE" sz="1300" b="1" dirty="0" err="1">
                <a:solidFill>
                  <a:schemeClr val="lt1"/>
                </a:solidFill>
                <a:latin typeface="Overpass"/>
                <a:ea typeface="Overpass"/>
                <a:cs typeface="Overpass"/>
                <a:sym typeface="Overpass"/>
              </a:rPr>
              <a:t>description</a:t>
            </a:r>
            <a:endParaRPr lang="es-PE" sz="1000" dirty="0">
              <a:solidFill>
                <a:schemeClr val="lt1"/>
              </a:solidFill>
              <a:latin typeface="Overpass"/>
              <a:ea typeface="Overpass"/>
              <a:cs typeface="Overpass"/>
              <a:sym typeface="Overpass"/>
            </a:endParaRPr>
          </a:p>
        </p:txBody>
      </p:sp>
      <p:cxnSp>
        <p:nvCxnSpPr>
          <p:cNvPr id="151" name="Google Shape;151;p5"/>
          <p:cNvCxnSpPr>
            <a:cxnSpLocks/>
          </p:cNvCxnSpPr>
          <p:nvPr/>
        </p:nvCxnSpPr>
        <p:spPr>
          <a:xfrm>
            <a:off x="752475" y="3913200"/>
            <a:ext cx="0" cy="1067014"/>
          </a:xfrm>
          <a:prstGeom prst="straightConnector1">
            <a:avLst/>
          </a:prstGeom>
          <a:noFill/>
          <a:ln w="38100" cap="flat" cmpd="sng">
            <a:solidFill>
              <a:schemeClr val="accent6"/>
            </a:solidFill>
            <a:prstDash val="solid"/>
            <a:round/>
            <a:headEnd type="none" w="sm" len="sm"/>
            <a:tailEnd type="none" w="sm" len="sm"/>
          </a:ln>
        </p:spPr>
      </p:cxnSp>
      <p:pic>
        <p:nvPicPr>
          <p:cNvPr id="152" name="Google Shape;152;p5"/>
          <p:cNvPicPr preferRelativeResize="0"/>
          <p:nvPr/>
        </p:nvPicPr>
        <p:blipFill rotWithShape="1">
          <a:blip r:embed="rId3">
            <a:alphaModFix/>
          </a:blip>
          <a:srcRect/>
          <a:stretch/>
        </p:blipFill>
        <p:spPr>
          <a:xfrm>
            <a:off x="752475" y="719492"/>
            <a:ext cx="1779076" cy="702750"/>
          </a:xfrm>
          <a:prstGeom prst="rect">
            <a:avLst/>
          </a:prstGeom>
          <a:noFill/>
          <a:ln>
            <a:noFill/>
          </a:ln>
        </p:spPr>
      </p:pic>
      <p:pic>
        <p:nvPicPr>
          <p:cNvPr id="5" name="Google Shape;949;p63">
            <a:extLst>
              <a:ext uri="{FF2B5EF4-FFF2-40B4-BE49-F238E27FC236}">
                <a16:creationId xmlns:a16="http://schemas.microsoft.com/office/drawing/2014/main" id="{D2C12B4C-080D-0CFF-F3F6-1249781F45AC}"/>
              </a:ext>
            </a:extLst>
          </p:cNvPr>
          <p:cNvPicPr preferRelativeResize="0"/>
          <p:nvPr/>
        </p:nvPicPr>
        <p:blipFill rotWithShape="1">
          <a:blip r:embed="rId4">
            <a:alphaModFix/>
          </a:blip>
          <a:srcRect t="-590" b="590"/>
          <a:stretch/>
        </p:blipFill>
        <p:spPr>
          <a:xfrm>
            <a:off x="5887846" y="1765354"/>
            <a:ext cx="3023712" cy="3032624"/>
          </a:xfrm>
          <a:prstGeom prst="rect">
            <a:avLst/>
          </a:prstGeom>
          <a:noFill/>
          <a:ln>
            <a:noFill/>
          </a:ln>
        </p:spPr>
      </p:pic>
      <p:pic>
        <p:nvPicPr>
          <p:cNvPr id="6" name="Google Shape;950;p63">
            <a:extLst>
              <a:ext uri="{FF2B5EF4-FFF2-40B4-BE49-F238E27FC236}">
                <a16:creationId xmlns:a16="http://schemas.microsoft.com/office/drawing/2014/main" id="{F672FC6A-158B-D5E7-42FB-24C03FE36D10}"/>
              </a:ext>
            </a:extLst>
          </p:cNvPr>
          <p:cNvPicPr preferRelativeResize="0"/>
          <p:nvPr/>
        </p:nvPicPr>
        <p:blipFill rotWithShape="1">
          <a:blip r:embed="rId5">
            <a:alphaModFix/>
          </a:blip>
          <a:srcRect l="9737" t="9945" r="9720" b="9720"/>
          <a:stretch/>
        </p:blipFill>
        <p:spPr>
          <a:xfrm>
            <a:off x="6528950" y="2344320"/>
            <a:ext cx="1810149" cy="1874691"/>
          </a:xfrm>
          <a:prstGeom prst="ellipse">
            <a:avLst/>
          </a:prstGeom>
          <a:noFill/>
          <a:ln>
            <a:noFill/>
          </a:ln>
        </p:spPr>
      </p:pic>
      <p:sp>
        <p:nvSpPr>
          <p:cNvPr id="10" name="Google Shape;2382;p333">
            <a:extLst>
              <a:ext uri="{FF2B5EF4-FFF2-40B4-BE49-F238E27FC236}">
                <a16:creationId xmlns:a16="http://schemas.microsoft.com/office/drawing/2014/main" id="{ED6DE1DD-61EB-4B4A-87DD-9456E767A7CC}"/>
              </a:ext>
            </a:extLst>
          </p:cNvPr>
          <p:cNvSpPr txBox="1">
            <a:spLocks/>
          </p:cNvSpPr>
          <p:nvPr/>
        </p:nvSpPr>
        <p:spPr>
          <a:xfrm>
            <a:off x="1569609" y="1369778"/>
            <a:ext cx="6610407" cy="2593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900" b="1" dirty="0">
                <a:solidFill>
                  <a:schemeClr val="bg1"/>
                </a:solidFill>
              </a:rPr>
              <a:t>CHICLAYO</a:t>
            </a:r>
          </a:p>
        </p:txBody>
      </p:sp>
      <p:pic>
        <p:nvPicPr>
          <p:cNvPr id="3" name="Imagen 2">
            <a:extLst>
              <a:ext uri="{FF2B5EF4-FFF2-40B4-BE49-F238E27FC236}">
                <a16:creationId xmlns:a16="http://schemas.microsoft.com/office/drawing/2014/main" id="{2F4E23E3-EA47-CC0B-F73B-473BBA417074}"/>
              </a:ext>
            </a:extLst>
          </p:cNvPr>
          <p:cNvPicPr>
            <a:picLocks noChangeAspect="1"/>
          </p:cNvPicPr>
          <p:nvPr/>
        </p:nvPicPr>
        <p:blipFill>
          <a:blip r:embed="rId6"/>
          <a:stretch>
            <a:fillRect/>
          </a:stretch>
        </p:blipFill>
        <p:spPr>
          <a:xfrm>
            <a:off x="1296195" y="1765354"/>
            <a:ext cx="1235356" cy="1853034"/>
          </a:xfrm>
          <a:prstGeom prst="rect">
            <a:avLst/>
          </a:prstGeom>
        </p:spPr>
      </p:pic>
      <p:sp>
        <p:nvSpPr>
          <p:cNvPr id="4" name="Google Shape;2383;p333">
            <a:extLst>
              <a:ext uri="{FF2B5EF4-FFF2-40B4-BE49-F238E27FC236}">
                <a16:creationId xmlns:a16="http://schemas.microsoft.com/office/drawing/2014/main" id="{268B4D71-97C7-7381-AF52-A3B5176EF66D}"/>
              </a:ext>
            </a:extLst>
          </p:cNvPr>
          <p:cNvSpPr txBox="1">
            <a:spLocks/>
          </p:cNvSpPr>
          <p:nvPr/>
        </p:nvSpPr>
        <p:spPr>
          <a:xfrm>
            <a:off x="904343" y="4172977"/>
            <a:ext cx="7519358" cy="8072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000" dirty="0">
                <a:solidFill>
                  <a:schemeClr val="bg1"/>
                </a:solidFill>
              </a:rPr>
              <a:t>Inspired by the film Armageddon, Project Armageddon aims to create technological solutions for planetary defense and orbital and asteroid impact simulations.</a:t>
            </a:r>
          </a:p>
          <a:p>
            <a:pPr algn="just"/>
            <a:r>
              <a:rPr lang="en-US" sz="1000" dirty="0">
                <a:solidFill>
                  <a:schemeClr val="bg1"/>
                </a:solidFill>
              </a:rPr>
              <a:t>The team is made up of Systems Engineering students passionate about technology, science, and innovation, along with a space economics specialist who analyzes asteroid mining as a sustainable source of resources.</a:t>
            </a:r>
            <a:endParaRPr lang="es-PE" b="1" dirty="0">
              <a:solidFill>
                <a:srgbClr val="00B050"/>
              </a:solidFill>
            </a:endParaRPr>
          </a:p>
          <a:p>
            <a:pPr>
              <a:spcBef>
                <a:spcPts val="1600"/>
              </a:spcBef>
            </a:pPr>
            <a:endParaRPr lang="es-PE" b="1" dirty="0">
              <a:solidFill>
                <a:srgbClr val="00B050"/>
              </a:solidFill>
            </a:endParaRPr>
          </a:p>
          <a:p>
            <a:pPr>
              <a:spcBef>
                <a:spcPts val="1600"/>
              </a:spcBef>
            </a:pPr>
            <a:endParaRPr lang="es-PE" b="1" dirty="0">
              <a:solidFill>
                <a:srgbClr val="00B050"/>
              </a:solidFill>
            </a:endParaRPr>
          </a:p>
          <a:p>
            <a:pPr marR="50800" algn="just">
              <a:spcBef>
                <a:spcPts val="1600"/>
              </a:spcBef>
            </a:pPr>
            <a:endParaRPr lang="es-PE" b="1" dirty="0">
              <a:solidFill>
                <a:srgbClr val="00B050"/>
              </a:solidFill>
            </a:endParaRPr>
          </a:p>
          <a:p>
            <a:pPr marR="50800" algn="just">
              <a:spcBef>
                <a:spcPts val="1600"/>
              </a:spcBef>
              <a:spcAft>
                <a:spcPts val="1600"/>
              </a:spcAft>
            </a:pPr>
            <a:endParaRPr lang="es-PE" b="1" dirty="0">
              <a:solidFill>
                <a:srgbClr val="00B05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EC28E91F-56A8-52EA-F038-7732FB75DF5E}"/>
            </a:ext>
          </a:extLst>
        </p:cNvPr>
        <p:cNvGrpSpPr/>
        <p:nvPr/>
      </p:nvGrpSpPr>
      <p:grpSpPr>
        <a:xfrm>
          <a:off x="0" y="0"/>
          <a:ext cx="0" cy="0"/>
          <a:chOff x="0" y="0"/>
          <a:chExt cx="0" cy="0"/>
        </a:xfrm>
      </p:grpSpPr>
      <p:sp>
        <p:nvSpPr>
          <p:cNvPr id="212" name="Google Shape;212;p12">
            <a:extLst>
              <a:ext uri="{FF2B5EF4-FFF2-40B4-BE49-F238E27FC236}">
                <a16:creationId xmlns:a16="http://schemas.microsoft.com/office/drawing/2014/main" id="{55AA4B76-4371-EF76-9B62-8D0FFD05F7DC}"/>
              </a:ext>
            </a:extLst>
          </p:cNvPr>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s-419"/>
              <a:t>2</a:t>
            </a:fld>
            <a:endParaRPr/>
          </a:p>
        </p:txBody>
      </p:sp>
      <p:sp>
        <p:nvSpPr>
          <p:cNvPr id="2382" name="Google Shape;2382;p333"/>
          <p:cNvSpPr txBox="1">
            <a:spLocks/>
          </p:cNvSpPr>
          <p:nvPr/>
        </p:nvSpPr>
        <p:spPr>
          <a:xfrm>
            <a:off x="1480400" y="983250"/>
            <a:ext cx="6610407" cy="74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b="1" dirty="0">
                <a:solidFill>
                  <a:schemeClr val="bg1"/>
                </a:solidFill>
              </a:rPr>
              <a:t>RETO NASA SPACE APPS CHALLENGE</a:t>
            </a:r>
          </a:p>
        </p:txBody>
      </p:sp>
      <p:sp>
        <p:nvSpPr>
          <p:cNvPr id="2383" name="Google Shape;2383;p333"/>
          <p:cNvSpPr txBox="1">
            <a:spLocks/>
          </p:cNvSpPr>
          <p:nvPr/>
        </p:nvSpPr>
        <p:spPr>
          <a:xfrm>
            <a:off x="410775" y="1516368"/>
            <a:ext cx="7618800" cy="28270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b="1" dirty="0">
                <a:solidFill>
                  <a:schemeClr val="bg1"/>
                </a:solidFill>
              </a:rPr>
              <a:t>Problems of the “Meteor Madness” Challenge – NASA Space Apps Challenge 2025</a:t>
            </a:r>
          </a:p>
          <a:p>
            <a:pPr algn="just"/>
            <a:r>
              <a:rPr lang="en-US" sz="1100" dirty="0">
                <a:solidFill>
                  <a:schemeClr val="bg1"/>
                </a:solidFill>
              </a:rPr>
              <a:t>The challenge arises from the potential threat of a near-Earth asteroid, called Impactor-2025. Although asteroid impacts are rare, they can have catastrophic consequences such as tsunamis, earthquakes, and atmospheric changes. Currently:</a:t>
            </a:r>
          </a:p>
          <a:p>
            <a:pPr marL="171450" indent="-171450" algn="just">
              <a:buFont typeface="Arial" panose="020B0604020202020204" pitchFamily="34" charset="0"/>
              <a:buChar char="•"/>
            </a:pPr>
            <a:r>
              <a:rPr lang="en-US" sz="1100" dirty="0">
                <a:solidFill>
                  <a:schemeClr val="bg1"/>
                </a:solidFill>
              </a:rPr>
              <a:t>🔴 Data is fragmented: NASA and USGS have valuable information, but it is not integrated or easily accessible for simulations.</a:t>
            </a:r>
          </a:p>
          <a:p>
            <a:pPr marL="171450" indent="-171450" algn="just">
              <a:buFont typeface="Arial" panose="020B0604020202020204" pitchFamily="34" charset="0"/>
              <a:buChar char="•"/>
            </a:pPr>
            <a:r>
              <a:rPr lang="en-US" sz="1100" dirty="0">
                <a:solidFill>
                  <a:schemeClr val="bg1"/>
                </a:solidFill>
              </a:rPr>
              <a:t>⚠️ Lack of accessible tools: Existing platforms are either too technical or too simple, limiting their usefulness for scientists, decision-makers, and the public.</a:t>
            </a:r>
          </a:p>
          <a:p>
            <a:pPr marL="171450" indent="-171450" algn="just">
              <a:buFont typeface="Arial" panose="020B0604020202020204" pitchFamily="34" charset="0"/>
              <a:buChar char="•"/>
            </a:pPr>
            <a:r>
              <a:rPr lang="en-US" sz="1100" dirty="0">
                <a:solidFill>
                  <a:schemeClr val="bg1"/>
                </a:solidFill>
              </a:rPr>
              <a:t>🚫 Weak simulation capabilities: There are no tools that allow visualizing impacts, evaluating mitigation strategies (such as trajectory diversion), or understanding environmental effects in a clear and educational way.</a:t>
            </a:r>
          </a:p>
          <a:p>
            <a:pPr algn="just"/>
            <a:endParaRPr lang="en-US" sz="1100" dirty="0">
              <a:solidFill>
                <a:schemeClr val="bg1"/>
              </a:solidFill>
            </a:endParaRPr>
          </a:p>
          <a:p>
            <a:pPr algn="just"/>
            <a:r>
              <a:rPr lang="en-US" sz="1100" dirty="0">
                <a:solidFill>
                  <a:schemeClr val="bg1"/>
                </a:solidFill>
              </a:rPr>
              <a:t>The challenge is to create an interactive tool that simulates impact scenarios, visualizes consequences, and proposes mitigation strategies using real NASA data.</a:t>
            </a:r>
          </a:p>
          <a:p>
            <a:pPr algn="just"/>
            <a:endParaRPr lang="es-MX" sz="1100" dirty="0">
              <a:solidFill>
                <a:schemeClr val="bg1"/>
              </a:solidFill>
            </a:endParaRPr>
          </a:p>
          <a:p>
            <a:pPr lvl="4" algn="just"/>
            <a:r>
              <a:rPr lang="es-MX" sz="1100" dirty="0">
                <a:solidFill>
                  <a:schemeClr val="bg1"/>
                </a:solidFill>
              </a:rPr>
              <a:t>ODS : 11,13,17</a:t>
            </a:r>
          </a:p>
          <a:p>
            <a:endParaRPr lang="es-MX" sz="1000" dirty="0">
              <a:solidFill>
                <a:schemeClr val="bg1"/>
              </a:solidFill>
            </a:endParaRPr>
          </a:p>
          <a:p>
            <a:pPr>
              <a:spcBef>
                <a:spcPts val="1600"/>
              </a:spcBef>
            </a:pPr>
            <a:endParaRPr lang="es-PE" b="1" dirty="0">
              <a:solidFill>
                <a:srgbClr val="00B050"/>
              </a:solidFill>
            </a:endParaRPr>
          </a:p>
          <a:p>
            <a:pPr>
              <a:spcBef>
                <a:spcPts val="1600"/>
              </a:spcBef>
            </a:pPr>
            <a:endParaRPr lang="es-PE" b="1" dirty="0">
              <a:solidFill>
                <a:srgbClr val="00B050"/>
              </a:solidFill>
            </a:endParaRPr>
          </a:p>
          <a:p>
            <a:pPr>
              <a:spcBef>
                <a:spcPts val="1600"/>
              </a:spcBef>
            </a:pPr>
            <a:endParaRPr lang="es-PE" b="1" dirty="0">
              <a:solidFill>
                <a:srgbClr val="00B050"/>
              </a:solidFill>
            </a:endParaRPr>
          </a:p>
          <a:p>
            <a:pPr>
              <a:spcBef>
                <a:spcPts val="1600"/>
              </a:spcBef>
            </a:pPr>
            <a:endParaRPr lang="es-PE" b="1" dirty="0">
              <a:solidFill>
                <a:srgbClr val="00B050"/>
              </a:solidFill>
            </a:endParaRPr>
          </a:p>
          <a:p>
            <a:pPr marR="50800" algn="just">
              <a:spcBef>
                <a:spcPts val="1600"/>
              </a:spcBef>
            </a:pPr>
            <a:endParaRPr lang="es-PE" b="1" dirty="0">
              <a:solidFill>
                <a:srgbClr val="00B050"/>
              </a:solidFill>
            </a:endParaRPr>
          </a:p>
          <a:p>
            <a:pPr marR="50800" algn="just">
              <a:spcBef>
                <a:spcPts val="1600"/>
              </a:spcBef>
              <a:spcAft>
                <a:spcPts val="1600"/>
              </a:spcAft>
            </a:pPr>
            <a:endParaRPr lang="es-PE" b="1" dirty="0">
              <a:solidFill>
                <a:srgbClr val="00B050"/>
              </a:solidFill>
            </a:endParaRPr>
          </a:p>
        </p:txBody>
      </p:sp>
    </p:spTree>
    <p:extLst>
      <p:ext uri="{BB962C8B-B14F-4D97-AF65-F5344CB8AC3E}">
        <p14:creationId xmlns:p14="http://schemas.microsoft.com/office/powerpoint/2010/main" val="92656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1AAC9AEB-2EAD-B284-0796-4822EA4BEFFA}"/>
            </a:ext>
          </a:extLst>
        </p:cNvPr>
        <p:cNvGrpSpPr/>
        <p:nvPr/>
      </p:nvGrpSpPr>
      <p:grpSpPr>
        <a:xfrm>
          <a:off x="0" y="0"/>
          <a:ext cx="0" cy="0"/>
          <a:chOff x="0" y="0"/>
          <a:chExt cx="0" cy="0"/>
        </a:xfrm>
      </p:grpSpPr>
      <p:sp>
        <p:nvSpPr>
          <p:cNvPr id="212" name="Google Shape;212;p12">
            <a:extLst>
              <a:ext uri="{FF2B5EF4-FFF2-40B4-BE49-F238E27FC236}">
                <a16:creationId xmlns:a16="http://schemas.microsoft.com/office/drawing/2014/main" id="{E29876DE-89C1-43C8-A664-1795BFD1AB38}"/>
              </a:ext>
            </a:extLst>
          </p:cNvPr>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s-419"/>
              <a:t>3</a:t>
            </a:fld>
            <a:endParaRPr/>
          </a:p>
        </p:txBody>
      </p:sp>
      <p:sp>
        <p:nvSpPr>
          <p:cNvPr id="5" name="Google Shape;2383;p333">
            <a:extLst>
              <a:ext uri="{FF2B5EF4-FFF2-40B4-BE49-F238E27FC236}">
                <a16:creationId xmlns:a16="http://schemas.microsoft.com/office/drawing/2014/main" id="{528A91FB-88E6-4EF8-9B7B-7DFAAC2C2D8D}"/>
              </a:ext>
            </a:extLst>
          </p:cNvPr>
          <p:cNvSpPr txBox="1">
            <a:spLocks/>
          </p:cNvSpPr>
          <p:nvPr/>
        </p:nvSpPr>
        <p:spPr>
          <a:xfrm>
            <a:off x="2024181" y="4458980"/>
            <a:ext cx="3210220" cy="5848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1600"/>
              </a:spcBef>
            </a:pPr>
            <a:r>
              <a:rPr lang="es-PE" b="1" dirty="0">
                <a:solidFill>
                  <a:schemeClr val="bg1"/>
                </a:solidFill>
              </a:rPr>
              <a:t>Website : </a:t>
            </a:r>
            <a:r>
              <a:rPr lang="es-PE" dirty="0" err="1">
                <a:solidFill>
                  <a:srgbClr val="FFFFFF"/>
                </a:solidFill>
                <a:hlinkClick r:id="rId3">
                  <a:extLst>
                    <a:ext uri="{A12FA001-AC4F-418D-AE19-62706E023703}">
                      <ahyp:hlinkClr xmlns:ahyp="http://schemas.microsoft.com/office/drawing/2018/hyperlinkcolor" val="tx"/>
                    </a:ext>
                  </a:extLst>
                </a:hlinkClick>
              </a:rPr>
              <a:t>Asteroid</a:t>
            </a:r>
            <a:r>
              <a:rPr lang="es-PE" dirty="0">
                <a:solidFill>
                  <a:srgbClr val="FFFFFF"/>
                </a:solidFill>
                <a:hlinkClick r:id="rId3">
                  <a:extLst>
                    <a:ext uri="{A12FA001-AC4F-418D-AE19-62706E023703}">
                      <ahyp:hlinkClr xmlns:ahyp="http://schemas.microsoft.com/office/drawing/2018/hyperlinkcolor" val="tx"/>
                    </a:ext>
                  </a:extLst>
                </a:hlinkClick>
              </a:rPr>
              <a:t> </a:t>
            </a:r>
            <a:r>
              <a:rPr lang="es-PE" dirty="0" err="1">
                <a:solidFill>
                  <a:srgbClr val="FFFFFF"/>
                </a:solidFill>
                <a:hlinkClick r:id="rId3">
                  <a:extLst>
                    <a:ext uri="{A12FA001-AC4F-418D-AE19-62706E023703}">
                      <ahyp:hlinkClr xmlns:ahyp="http://schemas.microsoft.com/office/drawing/2018/hyperlinkcolor" val="tx"/>
                    </a:ext>
                  </a:extLst>
                </a:hlinkClick>
              </a:rPr>
              <a:t>Impact</a:t>
            </a:r>
            <a:r>
              <a:rPr lang="es-PE" dirty="0">
                <a:solidFill>
                  <a:schemeClr val="bg1"/>
                </a:solidFill>
                <a:hlinkClick r:id="rId3">
                  <a:extLst>
                    <a:ext uri="{A12FA001-AC4F-418D-AE19-62706E023703}">
                      <ahyp:hlinkClr xmlns:ahyp="http://schemas.microsoft.com/office/drawing/2018/hyperlinkcolor" val="tx"/>
                    </a:ext>
                  </a:extLst>
                </a:hlinkClick>
              </a:rPr>
              <a:t> Simulator</a:t>
            </a:r>
            <a:endParaRPr lang="es-PE" b="1" dirty="0">
              <a:solidFill>
                <a:schemeClr val="bg1"/>
              </a:solidFill>
            </a:endParaRPr>
          </a:p>
          <a:p>
            <a:pPr algn="just">
              <a:spcBef>
                <a:spcPts val="1600"/>
              </a:spcBef>
            </a:pPr>
            <a:endParaRPr lang="es-PE" b="1" dirty="0">
              <a:solidFill>
                <a:srgbClr val="00B050"/>
              </a:solidFill>
            </a:endParaRPr>
          </a:p>
          <a:p>
            <a:pPr marR="50800" algn="just">
              <a:spcBef>
                <a:spcPts val="1600"/>
              </a:spcBef>
            </a:pPr>
            <a:endParaRPr lang="es-PE" b="1" dirty="0">
              <a:solidFill>
                <a:srgbClr val="00B050"/>
              </a:solidFill>
            </a:endParaRPr>
          </a:p>
          <a:p>
            <a:pPr marR="50800" algn="just">
              <a:spcBef>
                <a:spcPts val="1600"/>
              </a:spcBef>
              <a:spcAft>
                <a:spcPts val="1600"/>
              </a:spcAft>
            </a:pPr>
            <a:endParaRPr lang="es-PE" b="1" dirty="0">
              <a:solidFill>
                <a:srgbClr val="00B050"/>
              </a:solidFill>
            </a:endParaRPr>
          </a:p>
        </p:txBody>
      </p:sp>
      <p:sp>
        <p:nvSpPr>
          <p:cNvPr id="6" name="Google Shape;2382;p333">
            <a:extLst>
              <a:ext uri="{FF2B5EF4-FFF2-40B4-BE49-F238E27FC236}">
                <a16:creationId xmlns:a16="http://schemas.microsoft.com/office/drawing/2014/main" id="{7E1F0F21-C818-45B6-9634-3920D9B6565A}"/>
              </a:ext>
            </a:extLst>
          </p:cNvPr>
          <p:cNvSpPr txBox="1">
            <a:spLocks/>
          </p:cNvSpPr>
          <p:nvPr/>
        </p:nvSpPr>
        <p:spPr>
          <a:xfrm>
            <a:off x="265963" y="118857"/>
            <a:ext cx="6610407" cy="74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419" sz="1600" b="1" dirty="0">
                <a:solidFill>
                  <a:schemeClr val="bg1"/>
                </a:solidFill>
              </a:rPr>
              <a:t>PROTOTYPE</a:t>
            </a:r>
          </a:p>
        </p:txBody>
      </p:sp>
      <p:pic>
        <p:nvPicPr>
          <p:cNvPr id="4" name="Imagen 3">
            <a:extLst>
              <a:ext uri="{FF2B5EF4-FFF2-40B4-BE49-F238E27FC236}">
                <a16:creationId xmlns:a16="http://schemas.microsoft.com/office/drawing/2014/main" id="{617C326A-0272-BB4D-01A9-FEAEA3C602EA}"/>
              </a:ext>
            </a:extLst>
          </p:cNvPr>
          <p:cNvPicPr>
            <a:picLocks noChangeAspect="1"/>
          </p:cNvPicPr>
          <p:nvPr/>
        </p:nvPicPr>
        <p:blipFill>
          <a:blip r:embed="rId4"/>
          <a:stretch>
            <a:fillRect/>
          </a:stretch>
        </p:blipFill>
        <p:spPr>
          <a:xfrm>
            <a:off x="265963" y="1453565"/>
            <a:ext cx="2298643" cy="3089635"/>
          </a:xfrm>
          <a:prstGeom prst="rect">
            <a:avLst/>
          </a:prstGeom>
        </p:spPr>
      </p:pic>
      <p:pic>
        <p:nvPicPr>
          <p:cNvPr id="10" name="Imagen 9">
            <a:extLst>
              <a:ext uri="{FF2B5EF4-FFF2-40B4-BE49-F238E27FC236}">
                <a16:creationId xmlns:a16="http://schemas.microsoft.com/office/drawing/2014/main" id="{0272DE54-B848-A670-0C94-30247BCC0D19}"/>
              </a:ext>
            </a:extLst>
          </p:cNvPr>
          <p:cNvPicPr>
            <a:picLocks noChangeAspect="1"/>
          </p:cNvPicPr>
          <p:nvPr/>
        </p:nvPicPr>
        <p:blipFill>
          <a:blip r:embed="rId5"/>
          <a:stretch>
            <a:fillRect/>
          </a:stretch>
        </p:blipFill>
        <p:spPr>
          <a:xfrm>
            <a:off x="2697424" y="1453564"/>
            <a:ext cx="1802575" cy="3089635"/>
          </a:xfrm>
          <a:prstGeom prst="rect">
            <a:avLst/>
          </a:prstGeom>
        </p:spPr>
      </p:pic>
      <p:pic>
        <p:nvPicPr>
          <p:cNvPr id="13" name="Imagen 12">
            <a:extLst>
              <a:ext uri="{FF2B5EF4-FFF2-40B4-BE49-F238E27FC236}">
                <a16:creationId xmlns:a16="http://schemas.microsoft.com/office/drawing/2014/main" id="{5D4440E2-2FA8-B73A-3AB5-0DDEA0444E56}"/>
              </a:ext>
            </a:extLst>
          </p:cNvPr>
          <p:cNvPicPr>
            <a:picLocks noChangeAspect="1"/>
          </p:cNvPicPr>
          <p:nvPr/>
        </p:nvPicPr>
        <p:blipFill>
          <a:blip r:embed="rId6"/>
          <a:stretch>
            <a:fillRect/>
          </a:stretch>
        </p:blipFill>
        <p:spPr>
          <a:xfrm>
            <a:off x="4572001" y="1453564"/>
            <a:ext cx="2163366" cy="3089635"/>
          </a:xfrm>
          <a:prstGeom prst="rect">
            <a:avLst/>
          </a:prstGeom>
        </p:spPr>
      </p:pic>
      <p:pic>
        <p:nvPicPr>
          <p:cNvPr id="15" name="Imagen 14">
            <a:extLst>
              <a:ext uri="{FF2B5EF4-FFF2-40B4-BE49-F238E27FC236}">
                <a16:creationId xmlns:a16="http://schemas.microsoft.com/office/drawing/2014/main" id="{E7239C2E-5384-7FBA-E826-A26AAD10E56A}"/>
              </a:ext>
            </a:extLst>
          </p:cNvPr>
          <p:cNvPicPr>
            <a:picLocks noChangeAspect="1"/>
          </p:cNvPicPr>
          <p:nvPr/>
        </p:nvPicPr>
        <p:blipFill>
          <a:blip r:embed="rId7"/>
          <a:stretch>
            <a:fillRect/>
          </a:stretch>
        </p:blipFill>
        <p:spPr>
          <a:xfrm>
            <a:off x="6807369" y="1453565"/>
            <a:ext cx="2079365" cy="3089634"/>
          </a:xfrm>
          <a:prstGeom prst="rect">
            <a:avLst/>
          </a:prstGeom>
        </p:spPr>
      </p:pic>
      <p:sp>
        <p:nvSpPr>
          <p:cNvPr id="16" name="Google Shape;2383;p333">
            <a:extLst>
              <a:ext uri="{FF2B5EF4-FFF2-40B4-BE49-F238E27FC236}">
                <a16:creationId xmlns:a16="http://schemas.microsoft.com/office/drawing/2014/main" id="{D90EBFD8-D950-3059-2436-F85C5DD9F442}"/>
              </a:ext>
            </a:extLst>
          </p:cNvPr>
          <p:cNvSpPr txBox="1">
            <a:spLocks/>
          </p:cNvSpPr>
          <p:nvPr/>
        </p:nvSpPr>
        <p:spPr>
          <a:xfrm>
            <a:off x="418363" y="698606"/>
            <a:ext cx="8120800" cy="116968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solidFill>
                  <a:schemeClr val="bg1"/>
                </a:solidFill>
              </a:rPr>
              <a:t>Interactive website that simulates the orbital behavior and impact of meteorites in real time. It allows users to analyze consequences, test planetary defense strategies, explore space mining, and access educational materials to understand the phenomena and their scientific use.</a:t>
            </a:r>
            <a:endParaRPr lang="es-PE" b="1" dirty="0">
              <a:solidFill>
                <a:srgbClr val="00B050"/>
              </a:solidFill>
            </a:endParaRPr>
          </a:p>
          <a:p>
            <a:pPr algn="just">
              <a:spcBef>
                <a:spcPts val="1600"/>
              </a:spcBef>
            </a:pPr>
            <a:endParaRPr lang="es-PE" b="1" dirty="0">
              <a:solidFill>
                <a:srgbClr val="00B050"/>
              </a:solidFill>
            </a:endParaRPr>
          </a:p>
          <a:p>
            <a:pPr algn="just">
              <a:spcBef>
                <a:spcPts val="1600"/>
              </a:spcBef>
            </a:pPr>
            <a:endParaRPr lang="es-PE" b="1" dirty="0">
              <a:solidFill>
                <a:srgbClr val="00B050"/>
              </a:solidFill>
            </a:endParaRPr>
          </a:p>
          <a:p>
            <a:pPr marR="50800" algn="just">
              <a:spcBef>
                <a:spcPts val="1600"/>
              </a:spcBef>
            </a:pPr>
            <a:endParaRPr lang="es-PE" b="1" dirty="0">
              <a:solidFill>
                <a:srgbClr val="00B050"/>
              </a:solidFill>
            </a:endParaRPr>
          </a:p>
          <a:p>
            <a:pPr marR="50800" algn="just">
              <a:spcBef>
                <a:spcPts val="1600"/>
              </a:spcBef>
              <a:spcAft>
                <a:spcPts val="1600"/>
              </a:spcAft>
            </a:pPr>
            <a:endParaRPr lang="es-PE" b="1" dirty="0">
              <a:solidFill>
                <a:srgbClr val="00B050"/>
              </a:solidFill>
            </a:endParaRPr>
          </a:p>
        </p:txBody>
      </p:sp>
    </p:spTree>
    <p:extLst>
      <p:ext uri="{BB962C8B-B14F-4D97-AF65-F5344CB8AC3E}">
        <p14:creationId xmlns:p14="http://schemas.microsoft.com/office/powerpoint/2010/main" val="785540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1AAC9AEB-2EAD-B284-0796-4822EA4BEFFA}"/>
            </a:ext>
          </a:extLst>
        </p:cNvPr>
        <p:cNvGrpSpPr/>
        <p:nvPr/>
      </p:nvGrpSpPr>
      <p:grpSpPr>
        <a:xfrm>
          <a:off x="0" y="0"/>
          <a:ext cx="0" cy="0"/>
          <a:chOff x="0" y="0"/>
          <a:chExt cx="0" cy="0"/>
        </a:xfrm>
      </p:grpSpPr>
      <p:sp>
        <p:nvSpPr>
          <p:cNvPr id="212" name="Google Shape;212;p12">
            <a:extLst>
              <a:ext uri="{FF2B5EF4-FFF2-40B4-BE49-F238E27FC236}">
                <a16:creationId xmlns:a16="http://schemas.microsoft.com/office/drawing/2014/main" id="{E29876DE-89C1-43C8-A664-1795BFD1AB38}"/>
              </a:ext>
            </a:extLst>
          </p:cNvPr>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s-419"/>
              <a:t>4</a:t>
            </a:fld>
            <a:endParaRPr/>
          </a:p>
        </p:txBody>
      </p:sp>
      <p:sp>
        <p:nvSpPr>
          <p:cNvPr id="6" name="Google Shape;2382;p333">
            <a:extLst>
              <a:ext uri="{FF2B5EF4-FFF2-40B4-BE49-F238E27FC236}">
                <a16:creationId xmlns:a16="http://schemas.microsoft.com/office/drawing/2014/main" id="{7E1F0F21-C818-45B6-9634-3920D9B6565A}"/>
              </a:ext>
            </a:extLst>
          </p:cNvPr>
          <p:cNvSpPr txBox="1">
            <a:spLocks/>
          </p:cNvSpPr>
          <p:nvPr/>
        </p:nvSpPr>
        <p:spPr>
          <a:xfrm>
            <a:off x="344544" y="75993"/>
            <a:ext cx="6610407" cy="74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600" b="1" dirty="0">
                <a:solidFill>
                  <a:schemeClr val="bg1"/>
                </a:solidFill>
              </a:rPr>
              <a:t>BENEFICIARIES</a:t>
            </a:r>
            <a:endParaRPr lang="es-419" sz="1600" b="1" dirty="0">
              <a:solidFill>
                <a:schemeClr val="bg1"/>
              </a:solidFill>
            </a:endParaRPr>
          </a:p>
        </p:txBody>
      </p:sp>
      <p:graphicFrame>
        <p:nvGraphicFramePr>
          <p:cNvPr id="2" name="Tabla 1">
            <a:extLst>
              <a:ext uri="{FF2B5EF4-FFF2-40B4-BE49-F238E27FC236}">
                <a16:creationId xmlns:a16="http://schemas.microsoft.com/office/drawing/2014/main" id="{E3E3FB50-0336-2184-1CE6-BE85C8AF6A17}"/>
              </a:ext>
            </a:extLst>
          </p:cNvPr>
          <p:cNvGraphicFramePr>
            <a:graphicFrameLocks noGrp="1"/>
          </p:cNvGraphicFramePr>
          <p:nvPr>
            <p:extLst>
              <p:ext uri="{D42A27DB-BD31-4B8C-83A1-F6EECF244321}">
                <p14:modId xmlns:p14="http://schemas.microsoft.com/office/powerpoint/2010/main" val="3548679970"/>
              </p:ext>
            </p:extLst>
          </p:nvPr>
        </p:nvGraphicFramePr>
        <p:xfrm>
          <a:off x="1535348" y="676121"/>
          <a:ext cx="6406252" cy="3724182"/>
        </p:xfrm>
        <a:graphic>
          <a:graphicData uri="http://schemas.openxmlformats.org/drawingml/2006/table">
            <a:tbl>
              <a:tblPr/>
              <a:tblGrid>
                <a:gridCol w="2942760">
                  <a:extLst>
                    <a:ext uri="{9D8B030D-6E8A-4147-A177-3AD203B41FA5}">
                      <a16:colId xmlns:a16="http://schemas.microsoft.com/office/drawing/2014/main" val="1407258296"/>
                    </a:ext>
                  </a:extLst>
                </a:gridCol>
                <a:gridCol w="3463492">
                  <a:extLst>
                    <a:ext uri="{9D8B030D-6E8A-4147-A177-3AD203B41FA5}">
                      <a16:colId xmlns:a16="http://schemas.microsoft.com/office/drawing/2014/main" val="1977791595"/>
                    </a:ext>
                  </a:extLst>
                </a:gridCol>
              </a:tblGrid>
              <a:tr h="245287">
                <a:tc>
                  <a:txBody>
                    <a:bodyPr/>
                    <a:lstStyle/>
                    <a:p>
                      <a:pPr algn="just">
                        <a:buNone/>
                      </a:pPr>
                      <a:r>
                        <a:rPr lang="es-PE" sz="1200" dirty="0" err="1">
                          <a:solidFill>
                            <a:schemeClr val="bg1"/>
                          </a:solidFill>
                        </a:rPr>
                        <a:t>Group</a:t>
                      </a:r>
                      <a:r>
                        <a:rPr lang="es-PE" sz="1200" dirty="0">
                          <a:solidFill>
                            <a:schemeClr val="bg1"/>
                          </a:solidFill>
                        </a:rPr>
                        <a:t> </a:t>
                      </a:r>
                      <a:r>
                        <a:rPr lang="es-PE" sz="1200" dirty="0" err="1">
                          <a:solidFill>
                            <a:schemeClr val="bg1"/>
                          </a:solidFill>
                        </a:rPr>
                        <a:t>of</a:t>
                      </a:r>
                      <a:r>
                        <a:rPr lang="es-PE" sz="1200" dirty="0">
                          <a:solidFill>
                            <a:schemeClr val="bg1"/>
                          </a:solidFill>
                        </a:rPr>
                        <a:t> beneficiaries</a:t>
                      </a:r>
                    </a:p>
                  </a:txBody>
                  <a:tcPr marL="73586" marR="73586" marT="36793" marB="36793" anchor="ctr">
                    <a:lnL>
                      <a:noFill/>
                    </a:lnL>
                    <a:lnR>
                      <a:noFill/>
                    </a:lnR>
                    <a:lnT>
                      <a:noFill/>
                    </a:lnT>
                    <a:lnB>
                      <a:noFill/>
                    </a:lnB>
                    <a:noFill/>
                  </a:tcPr>
                </a:tc>
                <a:tc>
                  <a:txBody>
                    <a:bodyPr/>
                    <a:lstStyle/>
                    <a:p>
                      <a:pPr algn="just">
                        <a:buNone/>
                      </a:pPr>
                      <a:r>
                        <a:rPr lang="es-PE" sz="1200" dirty="0" err="1">
                          <a:solidFill>
                            <a:schemeClr val="bg1"/>
                          </a:solidFill>
                        </a:rPr>
                        <a:t>How</a:t>
                      </a:r>
                      <a:r>
                        <a:rPr lang="es-PE" sz="1200" dirty="0">
                          <a:solidFill>
                            <a:schemeClr val="bg1"/>
                          </a:solidFill>
                        </a:rPr>
                        <a:t> </a:t>
                      </a:r>
                      <a:r>
                        <a:rPr lang="es-PE" sz="1200" dirty="0" err="1">
                          <a:solidFill>
                            <a:schemeClr val="bg1"/>
                          </a:solidFill>
                        </a:rPr>
                        <a:t>they</a:t>
                      </a:r>
                      <a:r>
                        <a:rPr lang="es-PE" sz="1200" dirty="0">
                          <a:solidFill>
                            <a:schemeClr val="bg1"/>
                          </a:solidFill>
                        </a:rPr>
                        <a:t> </a:t>
                      </a:r>
                      <a:r>
                        <a:rPr lang="es-PE" sz="1200" dirty="0" err="1">
                          <a:solidFill>
                            <a:schemeClr val="bg1"/>
                          </a:solidFill>
                        </a:rPr>
                        <a:t>benefit</a:t>
                      </a:r>
                      <a:endParaRPr lang="es-PE"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1210177679"/>
                  </a:ext>
                </a:extLst>
              </a:tr>
              <a:tr h="588688">
                <a:tc>
                  <a:txBody>
                    <a:bodyPr/>
                    <a:lstStyle/>
                    <a:p>
                      <a:pPr algn="just">
                        <a:buNone/>
                      </a:pPr>
                      <a:r>
                        <a:rPr lang="es-PE" sz="1200" b="1" dirty="0">
                          <a:solidFill>
                            <a:schemeClr val="bg1"/>
                          </a:solidFill>
                        </a:rPr>
                        <a:t>🧑‍🔬 </a:t>
                      </a:r>
                      <a:r>
                        <a:rPr lang="es-PE" sz="1200" b="1" dirty="0" err="1">
                          <a:solidFill>
                            <a:schemeClr val="bg1"/>
                          </a:solidFill>
                        </a:rPr>
                        <a:t>Scientists</a:t>
                      </a:r>
                      <a:r>
                        <a:rPr lang="es-PE" sz="1200" b="1" dirty="0">
                          <a:solidFill>
                            <a:schemeClr val="bg1"/>
                          </a:solidFill>
                        </a:rPr>
                        <a:t> and </a:t>
                      </a:r>
                      <a:r>
                        <a:rPr lang="es-PE" sz="1200" b="1" dirty="0" err="1">
                          <a:solidFill>
                            <a:schemeClr val="bg1"/>
                          </a:solidFill>
                        </a:rPr>
                        <a:t>researchers</a:t>
                      </a:r>
                      <a:endParaRPr lang="es-PE" sz="1200" b="1" dirty="0">
                        <a:solidFill>
                          <a:schemeClr val="bg1"/>
                        </a:solidFill>
                      </a:endParaRP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They access a tool that integrates real-world data (NASA and USGS) to model impacts and validate hypotheses.</a:t>
                      </a:r>
                      <a:endParaRPr lang="es-MX"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2134581102"/>
                  </a:ext>
                </a:extLst>
              </a:tr>
              <a:tr h="588688">
                <a:tc>
                  <a:txBody>
                    <a:bodyPr/>
                    <a:lstStyle/>
                    <a:p>
                      <a:pPr algn="just">
                        <a:buNone/>
                      </a:pPr>
                      <a:r>
                        <a:rPr lang="es-PE" sz="1200" b="1" dirty="0">
                          <a:solidFill>
                            <a:schemeClr val="bg1"/>
                          </a:solidFill>
                        </a:rPr>
                        <a:t>🧑‍💼 </a:t>
                      </a:r>
                      <a:r>
                        <a:rPr lang="es-PE" sz="1200" b="1" dirty="0" err="1">
                          <a:solidFill>
                            <a:schemeClr val="bg1"/>
                          </a:solidFill>
                        </a:rPr>
                        <a:t>Decision</a:t>
                      </a:r>
                      <a:r>
                        <a:rPr lang="es-PE" sz="1200" b="1" dirty="0">
                          <a:solidFill>
                            <a:schemeClr val="bg1"/>
                          </a:solidFill>
                        </a:rPr>
                        <a:t> </a:t>
                      </a:r>
                      <a:r>
                        <a:rPr lang="es-PE" sz="1200" b="1" dirty="0" err="1">
                          <a:solidFill>
                            <a:schemeClr val="bg1"/>
                          </a:solidFill>
                        </a:rPr>
                        <a:t>makers</a:t>
                      </a:r>
                      <a:endParaRPr lang="es-PE" sz="1200" b="1" dirty="0">
                        <a:solidFill>
                          <a:schemeClr val="bg1"/>
                        </a:solidFill>
                      </a:endParaRP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They can visualize risk scenarios and evaluate mitigation strategies to protect populations.</a:t>
                      </a:r>
                      <a:endParaRPr lang="es-MX"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3676770742"/>
                  </a:ext>
                </a:extLst>
              </a:tr>
              <a:tr h="588688">
                <a:tc>
                  <a:txBody>
                    <a:bodyPr/>
                    <a:lstStyle/>
                    <a:p>
                      <a:pPr algn="just">
                        <a:buNone/>
                      </a:pPr>
                      <a:r>
                        <a:rPr lang="es-PE" sz="1200" dirty="0">
                          <a:solidFill>
                            <a:schemeClr val="bg1"/>
                          </a:solidFill>
                        </a:rPr>
                        <a:t>🧑‍🏫 </a:t>
                      </a:r>
                      <a:r>
                        <a:rPr lang="es-PE" sz="1200" b="1" dirty="0" err="1">
                          <a:solidFill>
                            <a:schemeClr val="bg1"/>
                          </a:solidFill>
                        </a:rPr>
                        <a:t>Educators</a:t>
                      </a:r>
                      <a:r>
                        <a:rPr lang="es-PE" sz="1200" b="1" dirty="0">
                          <a:solidFill>
                            <a:schemeClr val="bg1"/>
                          </a:solidFill>
                        </a:rPr>
                        <a:t> and </a:t>
                      </a:r>
                      <a:r>
                        <a:rPr lang="es-PE" sz="1200" b="1" dirty="0" err="1">
                          <a:solidFill>
                            <a:schemeClr val="bg1"/>
                          </a:solidFill>
                        </a:rPr>
                        <a:t>students</a:t>
                      </a:r>
                      <a:endParaRPr lang="es-PE" sz="1200" dirty="0">
                        <a:solidFill>
                          <a:schemeClr val="bg1"/>
                        </a:solidFill>
                      </a:endParaRP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They get an interactive platform to learn about asteroids, orbital physics, and natural disasters.</a:t>
                      </a:r>
                      <a:endParaRPr lang="es-MX"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798478241"/>
                  </a:ext>
                </a:extLst>
              </a:tr>
              <a:tr h="588688">
                <a:tc>
                  <a:txBody>
                    <a:bodyPr/>
                    <a:lstStyle/>
                    <a:p>
                      <a:pPr algn="just">
                        <a:buNone/>
                      </a:pPr>
                      <a:r>
                        <a:rPr lang="es-PE" sz="1200" dirty="0">
                          <a:solidFill>
                            <a:schemeClr val="bg1"/>
                          </a:solidFill>
                        </a:rPr>
                        <a:t>🌐 General </a:t>
                      </a:r>
                      <a:r>
                        <a:rPr lang="es-PE" sz="1200" dirty="0" err="1">
                          <a:solidFill>
                            <a:schemeClr val="bg1"/>
                          </a:solidFill>
                        </a:rPr>
                        <a:t>public</a:t>
                      </a:r>
                      <a:endParaRPr lang="es-PE" sz="1200" dirty="0">
                        <a:solidFill>
                          <a:schemeClr val="bg1"/>
                        </a:solidFill>
                      </a:endParaRP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Gain a better understanding of astronomical risks through accessible and educational simulations.</a:t>
                      </a:r>
                      <a:endParaRPr lang="es-MX"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3337726809"/>
                  </a:ext>
                </a:extLst>
              </a:tr>
              <a:tr h="407964">
                <a:tc>
                  <a:txBody>
                    <a:bodyPr/>
                    <a:lstStyle/>
                    <a:p>
                      <a:pPr algn="just">
                        <a:buNone/>
                      </a:pPr>
                      <a:r>
                        <a:rPr lang="es-MX" sz="1200" dirty="0">
                          <a:solidFill>
                            <a:schemeClr val="bg1"/>
                          </a:solidFill>
                        </a:rPr>
                        <a:t>🏛️ </a:t>
                      </a:r>
                      <a:r>
                        <a:rPr lang="es-MX" sz="1200" dirty="0" err="1">
                          <a:solidFill>
                            <a:schemeClr val="bg1"/>
                          </a:solidFill>
                        </a:rPr>
                        <a:t>Risk</a:t>
                      </a:r>
                      <a:r>
                        <a:rPr lang="es-MX" sz="1200" dirty="0">
                          <a:solidFill>
                            <a:schemeClr val="bg1"/>
                          </a:solidFill>
                        </a:rPr>
                        <a:t> </a:t>
                      </a:r>
                      <a:r>
                        <a:rPr lang="es-MX" sz="1200" dirty="0" err="1">
                          <a:solidFill>
                            <a:schemeClr val="bg1"/>
                          </a:solidFill>
                        </a:rPr>
                        <a:t>management</a:t>
                      </a:r>
                      <a:r>
                        <a:rPr lang="es-MX" sz="1200" dirty="0">
                          <a:solidFill>
                            <a:schemeClr val="bg1"/>
                          </a:solidFill>
                        </a:rPr>
                        <a:t> agencies</a:t>
                      </a: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They use the tool to support contingency plans for impact threats.</a:t>
                      </a:r>
                      <a:endParaRPr lang="es-MX" sz="1200" dirty="0">
                        <a:solidFill>
                          <a:schemeClr val="bg1"/>
                        </a:solidFill>
                      </a:endParaRPr>
                    </a:p>
                  </a:txBody>
                  <a:tcPr marL="73586" marR="73586" marT="36793" marB="36793" anchor="ctr">
                    <a:lnL>
                      <a:noFill/>
                    </a:lnL>
                    <a:lnR>
                      <a:noFill/>
                    </a:lnR>
                    <a:lnT>
                      <a:noFill/>
                    </a:lnT>
                    <a:lnB>
                      <a:noFill/>
                    </a:lnB>
                    <a:noFill/>
                  </a:tcPr>
                </a:tc>
                <a:extLst>
                  <a:ext uri="{0D108BD9-81ED-4DB2-BD59-A6C34878D82A}">
                    <a16:rowId xmlns:a16="http://schemas.microsoft.com/office/drawing/2014/main" val="2711041876"/>
                  </a:ext>
                </a:extLst>
              </a:tr>
              <a:tr h="245287">
                <a:tc>
                  <a:txBody>
                    <a:bodyPr/>
                    <a:lstStyle/>
                    <a:p>
                      <a:pPr algn="just">
                        <a:buNone/>
                      </a:pPr>
                      <a:r>
                        <a:rPr lang="en-US" sz="1200" dirty="0">
                          <a:solidFill>
                            <a:schemeClr val="bg1"/>
                          </a:solidFill>
                        </a:rPr>
                        <a:t>🧑‍🚀 Space and technology community</a:t>
                      </a:r>
                      <a:endParaRPr lang="es-MX" sz="1200" dirty="0">
                        <a:solidFill>
                          <a:schemeClr val="bg1"/>
                        </a:solidFill>
                      </a:endParaRPr>
                    </a:p>
                  </a:txBody>
                  <a:tcPr marL="73586" marR="73586" marT="36793" marB="36793" anchor="ctr">
                    <a:lnL>
                      <a:noFill/>
                    </a:lnL>
                    <a:lnR>
                      <a:noFill/>
                    </a:lnR>
                    <a:lnT>
                      <a:noFill/>
                    </a:lnT>
                    <a:lnB>
                      <a:noFill/>
                    </a:lnB>
                    <a:noFill/>
                  </a:tcPr>
                </a:tc>
                <a:tc>
                  <a:txBody>
                    <a:bodyPr/>
                    <a:lstStyle/>
                    <a:p>
                      <a:pPr algn="just">
                        <a:buNone/>
                      </a:pPr>
                      <a:r>
                        <a:rPr lang="en-US" sz="1200" dirty="0">
                          <a:solidFill>
                            <a:schemeClr val="bg1"/>
                          </a:solidFill>
                        </a:rPr>
                        <a:t>The development of innovative solutions for planetary defense and space mining is promoted.</a:t>
                      </a:r>
                      <a:endParaRPr lang="es-MX" sz="1200"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1841934922"/>
                  </a:ext>
                </a:extLst>
              </a:tr>
            </a:tbl>
          </a:graphicData>
        </a:graphic>
      </p:graphicFrame>
    </p:spTree>
    <p:extLst>
      <p:ext uri="{BB962C8B-B14F-4D97-AF65-F5344CB8AC3E}">
        <p14:creationId xmlns:p14="http://schemas.microsoft.com/office/powerpoint/2010/main" val="3861379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a:extLst>
            <a:ext uri="{FF2B5EF4-FFF2-40B4-BE49-F238E27FC236}">
              <a16:creationId xmlns:a16="http://schemas.microsoft.com/office/drawing/2014/main" id="{1AAC9AEB-2EAD-B284-0796-4822EA4BEFFA}"/>
            </a:ext>
          </a:extLst>
        </p:cNvPr>
        <p:cNvGrpSpPr/>
        <p:nvPr/>
      </p:nvGrpSpPr>
      <p:grpSpPr>
        <a:xfrm>
          <a:off x="0" y="0"/>
          <a:ext cx="0" cy="0"/>
          <a:chOff x="0" y="0"/>
          <a:chExt cx="0" cy="0"/>
        </a:xfrm>
      </p:grpSpPr>
      <p:sp>
        <p:nvSpPr>
          <p:cNvPr id="212" name="Google Shape;212;p12">
            <a:extLst>
              <a:ext uri="{FF2B5EF4-FFF2-40B4-BE49-F238E27FC236}">
                <a16:creationId xmlns:a16="http://schemas.microsoft.com/office/drawing/2014/main" id="{E29876DE-89C1-43C8-A664-1795BFD1AB38}"/>
              </a:ext>
            </a:extLst>
          </p:cNvPr>
          <p:cNvSpPr txBox="1">
            <a:spLocks noGrp="1"/>
          </p:cNvSpPr>
          <p:nvPr>
            <p:ph type="sldNum" idx="12"/>
          </p:nvPr>
        </p:nvSpPr>
        <p:spPr>
          <a:xfrm>
            <a:off x="8461325" y="4751400"/>
            <a:ext cx="197400" cy="123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s-419"/>
              <a:t>5</a:t>
            </a:fld>
            <a:endParaRPr/>
          </a:p>
        </p:txBody>
      </p:sp>
      <p:sp>
        <p:nvSpPr>
          <p:cNvPr id="5" name="Google Shape;2383;p333">
            <a:extLst>
              <a:ext uri="{FF2B5EF4-FFF2-40B4-BE49-F238E27FC236}">
                <a16:creationId xmlns:a16="http://schemas.microsoft.com/office/drawing/2014/main" id="{528A91FB-88E6-4EF8-9B7B-7DFAAC2C2D8D}"/>
              </a:ext>
            </a:extLst>
          </p:cNvPr>
          <p:cNvSpPr txBox="1">
            <a:spLocks/>
          </p:cNvSpPr>
          <p:nvPr/>
        </p:nvSpPr>
        <p:spPr>
          <a:xfrm>
            <a:off x="1525200" y="2366475"/>
            <a:ext cx="4268381" cy="6481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pPr>
            <a:endParaRPr lang="es-PE" sz="1000" b="1" dirty="0">
              <a:solidFill>
                <a:schemeClr val="bg1"/>
              </a:solidFill>
            </a:endParaRPr>
          </a:p>
          <a:p>
            <a:pPr>
              <a:spcBef>
                <a:spcPts val="1600"/>
              </a:spcBef>
            </a:pPr>
            <a:endParaRPr lang="es-PE" b="1" dirty="0">
              <a:solidFill>
                <a:srgbClr val="00B050"/>
              </a:solidFill>
            </a:endParaRPr>
          </a:p>
          <a:p>
            <a:pPr>
              <a:spcBef>
                <a:spcPts val="1600"/>
              </a:spcBef>
            </a:pPr>
            <a:endParaRPr lang="es-PE" b="1" dirty="0">
              <a:solidFill>
                <a:srgbClr val="00B050"/>
              </a:solidFill>
            </a:endParaRPr>
          </a:p>
          <a:p>
            <a:pPr marR="50800" algn="just">
              <a:spcBef>
                <a:spcPts val="1600"/>
              </a:spcBef>
            </a:pPr>
            <a:endParaRPr lang="es-PE" b="1" dirty="0">
              <a:solidFill>
                <a:srgbClr val="00B050"/>
              </a:solidFill>
            </a:endParaRPr>
          </a:p>
          <a:p>
            <a:pPr marR="50800" algn="just">
              <a:spcBef>
                <a:spcPts val="1600"/>
              </a:spcBef>
              <a:spcAft>
                <a:spcPts val="1600"/>
              </a:spcAft>
            </a:pPr>
            <a:endParaRPr lang="es-PE" b="1" dirty="0">
              <a:solidFill>
                <a:srgbClr val="00B050"/>
              </a:solidFill>
            </a:endParaRPr>
          </a:p>
        </p:txBody>
      </p:sp>
      <p:sp>
        <p:nvSpPr>
          <p:cNvPr id="6" name="Google Shape;2382;p333">
            <a:extLst>
              <a:ext uri="{FF2B5EF4-FFF2-40B4-BE49-F238E27FC236}">
                <a16:creationId xmlns:a16="http://schemas.microsoft.com/office/drawing/2014/main" id="{7E1F0F21-C818-45B6-9634-3920D9B6565A}"/>
              </a:ext>
            </a:extLst>
          </p:cNvPr>
          <p:cNvSpPr txBox="1">
            <a:spLocks/>
          </p:cNvSpPr>
          <p:nvPr/>
        </p:nvSpPr>
        <p:spPr>
          <a:xfrm>
            <a:off x="130232" y="129028"/>
            <a:ext cx="6610407" cy="74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1600" b="1" dirty="0">
                <a:solidFill>
                  <a:schemeClr val="bg1"/>
                </a:solidFill>
              </a:rPr>
              <a:t>TEAM</a:t>
            </a:r>
            <a:endParaRPr lang="es-PE" sz="1600" b="1" dirty="0">
              <a:solidFill>
                <a:schemeClr val="bg1"/>
              </a:solidFill>
            </a:endParaRPr>
          </a:p>
          <a:p>
            <a:endParaRPr lang="es-419" sz="1600" b="1" dirty="0">
              <a:solidFill>
                <a:schemeClr val="bg1"/>
              </a:solidFill>
            </a:endParaRPr>
          </a:p>
        </p:txBody>
      </p:sp>
      <p:sp>
        <p:nvSpPr>
          <p:cNvPr id="2" name="CuadroTexto 1">
            <a:extLst>
              <a:ext uri="{FF2B5EF4-FFF2-40B4-BE49-F238E27FC236}">
                <a16:creationId xmlns:a16="http://schemas.microsoft.com/office/drawing/2014/main" id="{A7BBCDF1-B977-6E8D-7C07-E7F29947DF4A}"/>
              </a:ext>
            </a:extLst>
          </p:cNvPr>
          <p:cNvSpPr txBox="1"/>
          <p:nvPr/>
        </p:nvSpPr>
        <p:spPr>
          <a:xfrm>
            <a:off x="1330871" y="3129135"/>
            <a:ext cx="2428875" cy="1169551"/>
          </a:xfrm>
          <a:prstGeom prst="rect">
            <a:avLst/>
          </a:prstGeom>
          <a:noFill/>
        </p:spPr>
        <p:txBody>
          <a:bodyPr wrap="square" rtlCol="0">
            <a:spAutoFit/>
          </a:bodyPr>
          <a:lstStyle/>
          <a:p>
            <a:pPr algn="ctr"/>
            <a:r>
              <a:rPr lang="es-MX" dirty="0">
                <a:solidFill>
                  <a:schemeClr val="bg1"/>
                </a:solidFill>
              </a:rPr>
              <a:t>Christopher Anthony Bardales Monja</a:t>
            </a:r>
          </a:p>
          <a:p>
            <a:pPr algn="ctr"/>
            <a:r>
              <a:rPr lang="es-MX" dirty="0" err="1">
                <a:solidFill>
                  <a:schemeClr val="bg1"/>
                </a:solidFill>
              </a:rPr>
              <a:t>Systems</a:t>
            </a:r>
            <a:r>
              <a:rPr lang="es-MX" dirty="0">
                <a:solidFill>
                  <a:schemeClr val="bg1"/>
                </a:solidFill>
              </a:rPr>
              <a:t> </a:t>
            </a:r>
            <a:r>
              <a:rPr lang="es-MX" dirty="0" err="1">
                <a:solidFill>
                  <a:schemeClr val="bg1"/>
                </a:solidFill>
              </a:rPr>
              <a:t>Engineering</a:t>
            </a:r>
            <a:r>
              <a:rPr lang="es-MX" dirty="0">
                <a:solidFill>
                  <a:schemeClr val="bg1"/>
                </a:solidFill>
              </a:rPr>
              <a:t> </a:t>
            </a:r>
            <a:r>
              <a:rPr lang="es-MX" dirty="0" err="1">
                <a:solidFill>
                  <a:schemeClr val="bg1"/>
                </a:solidFill>
              </a:rPr>
              <a:t>Student</a:t>
            </a:r>
            <a:endParaRPr lang="es-MX" dirty="0">
              <a:solidFill>
                <a:schemeClr val="bg1"/>
              </a:solidFill>
            </a:endParaRPr>
          </a:p>
          <a:p>
            <a:pPr algn="ctr"/>
            <a:r>
              <a:rPr lang="es-MX" dirty="0">
                <a:solidFill>
                  <a:schemeClr val="bg1"/>
                </a:solidFill>
              </a:rPr>
              <a:t>CEO/CTO</a:t>
            </a:r>
            <a:endParaRPr lang="es-PE" dirty="0">
              <a:solidFill>
                <a:schemeClr val="bg1"/>
              </a:solidFill>
            </a:endParaRPr>
          </a:p>
        </p:txBody>
      </p:sp>
      <p:sp>
        <p:nvSpPr>
          <p:cNvPr id="3" name="CuadroTexto 2">
            <a:extLst>
              <a:ext uri="{FF2B5EF4-FFF2-40B4-BE49-F238E27FC236}">
                <a16:creationId xmlns:a16="http://schemas.microsoft.com/office/drawing/2014/main" id="{03B93B96-AA68-8D60-97A8-4BB5774FEFFA}"/>
              </a:ext>
            </a:extLst>
          </p:cNvPr>
          <p:cNvSpPr txBox="1"/>
          <p:nvPr/>
        </p:nvSpPr>
        <p:spPr>
          <a:xfrm>
            <a:off x="4773469" y="3121992"/>
            <a:ext cx="2428875" cy="954107"/>
          </a:xfrm>
          <a:prstGeom prst="rect">
            <a:avLst/>
          </a:prstGeom>
          <a:noFill/>
        </p:spPr>
        <p:txBody>
          <a:bodyPr wrap="square" rtlCol="0">
            <a:spAutoFit/>
          </a:bodyPr>
          <a:lstStyle/>
          <a:p>
            <a:pPr algn="ctr"/>
            <a:r>
              <a:rPr lang="es-MX" dirty="0">
                <a:solidFill>
                  <a:schemeClr val="bg1"/>
                </a:solidFill>
              </a:rPr>
              <a:t>Javier Gustavo Ortega Quiroz</a:t>
            </a:r>
          </a:p>
          <a:p>
            <a:pPr algn="ctr"/>
            <a:r>
              <a:rPr lang="es-MX" dirty="0">
                <a:solidFill>
                  <a:schemeClr val="bg1"/>
                </a:solidFill>
              </a:rPr>
              <a:t>Economist</a:t>
            </a:r>
          </a:p>
          <a:p>
            <a:pPr algn="ctr"/>
            <a:r>
              <a:rPr lang="es-MX" dirty="0">
                <a:solidFill>
                  <a:schemeClr val="bg1"/>
                </a:solidFill>
              </a:rPr>
              <a:t>COO</a:t>
            </a:r>
            <a:endParaRPr lang="es-PE" dirty="0">
              <a:solidFill>
                <a:schemeClr val="bg1"/>
              </a:solidFill>
            </a:endParaRPr>
          </a:p>
        </p:txBody>
      </p:sp>
      <p:pic>
        <p:nvPicPr>
          <p:cNvPr id="7" name="Imagen 6">
            <a:extLst>
              <a:ext uri="{FF2B5EF4-FFF2-40B4-BE49-F238E27FC236}">
                <a16:creationId xmlns:a16="http://schemas.microsoft.com/office/drawing/2014/main" id="{E2AFC355-7EA3-DD30-7F0A-9B44873650F7}"/>
              </a:ext>
            </a:extLst>
          </p:cNvPr>
          <p:cNvPicPr>
            <a:picLocks noChangeAspect="1"/>
          </p:cNvPicPr>
          <p:nvPr/>
        </p:nvPicPr>
        <p:blipFill>
          <a:blip r:embed="rId3"/>
          <a:srcRect t="21460"/>
          <a:stretch>
            <a:fillRect/>
          </a:stretch>
        </p:blipFill>
        <p:spPr>
          <a:xfrm>
            <a:off x="1767709" y="781343"/>
            <a:ext cx="1555201" cy="2172531"/>
          </a:xfrm>
          <a:prstGeom prst="rect">
            <a:avLst/>
          </a:prstGeom>
        </p:spPr>
      </p:pic>
      <p:pic>
        <p:nvPicPr>
          <p:cNvPr id="8" name="Imagen 7">
            <a:extLst>
              <a:ext uri="{FF2B5EF4-FFF2-40B4-BE49-F238E27FC236}">
                <a16:creationId xmlns:a16="http://schemas.microsoft.com/office/drawing/2014/main" id="{FDF45A34-0BAA-F366-0492-9DDB20BE1B10}"/>
              </a:ext>
            </a:extLst>
          </p:cNvPr>
          <p:cNvPicPr>
            <a:picLocks noChangeAspect="1"/>
          </p:cNvPicPr>
          <p:nvPr/>
        </p:nvPicPr>
        <p:blipFill>
          <a:blip r:embed="rId4"/>
          <a:stretch>
            <a:fillRect/>
          </a:stretch>
        </p:blipFill>
        <p:spPr>
          <a:xfrm>
            <a:off x="4912310" y="714593"/>
            <a:ext cx="2151195" cy="2151195"/>
          </a:xfrm>
          <a:prstGeom prst="rect">
            <a:avLst/>
          </a:prstGeom>
        </p:spPr>
      </p:pic>
    </p:spTree>
    <p:extLst>
      <p:ext uri="{BB962C8B-B14F-4D97-AF65-F5344CB8AC3E}">
        <p14:creationId xmlns:p14="http://schemas.microsoft.com/office/powerpoint/2010/main" val="24552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63"/>
          <p:cNvPicPr preferRelativeResize="0"/>
          <p:nvPr/>
        </p:nvPicPr>
        <p:blipFill rotWithShape="1">
          <a:blip r:embed="rId3">
            <a:alphaModFix/>
          </a:blip>
          <a:srcRect t="-590" b="590"/>
          <a:stretch/>
        </p:blipFill>
        <p:spPr>
          <a:xfrm>
            <a:off x="1495250" y="905000"/>
            <a:ext cx="3295900" cy="3333524"/>
          </a:xfrm>
          <a:prstGeom prst="rect">
            <a:avLst/>
          </a:prstGeom>
          <a:noFill/>
          <a:ln>
            <a:noFill/>
          </a:ln>
        </p:spPr>
      </p:pic>
      <p:pic>
        <p:nvPicPr>
          <p:cNvPr id="950" name="Google Shape;950;p63"/>
          <p:cNvPicPr preferRelativeResize="0"/>
          <p:nvPr/>
        </p:nvPicPr>
        <p:blipFill rotWithShape="1">
          <a:blip r:embed="rId4">
            <a:alphaModFix/>
          </a:blip>
          <a:srcRect l="9737" t="9945" r="9720" b="9720"/>
          <a:stretch/>
        </p:blipFill>
        <p:spPr>
          <a:xfrm>
            <a:off x="2110224" y="1561152"/>
            <a:ext cx="2066100" cy="2060700"/>
          </a:xfrm>
          <a:prstGeom prst="ellipse">
            <a:avLst/>
          </a:prstGeom>
          <a:noFill/>
          <a:ln>
            <a:noFill/>
          </a:ln>
        </p:spPr>
      </p:pic>
      <p:sp>
        <p:nvSpPr>
          <p:cNvPr id="951" name="Google Shape;951;p63"/>
          <p:cNvSpPr txBox="1"/>
          <p:nvPr/>
        </p:nvSpPr>
        <p:spPr>
          <a:xfrm>
            <a:off x="1885450" y="2166713"/>
            <a:ext cx="2515500" cy="849600"/>
          </a:xfrm>
          <a:prstGeom prst="rect">
            <a:avLst/>
          </a:prstGeom>
          <a:noFill/>
          <a:ln>
            <a:noFill/>
          </a:ln>
        </p:spPr>
        <p:txBody>
          <a:bodyPr spcFirstLastPara="1" wrap="square" lIns="91425" tIns="91425" rIns="91425" bIns="91425" anchor="t" anchorCtr="0">
            <a:spAutoFit/>
          </a:bodyPr>
          <a:lstStyle/>
          <a:p>
            <a:pPr marL="0" marR="0" lvl="0" indent="0" algn="ctr" rtl="0">
              <a:lnSpc>
                <a:spcPct val="80000"/>
              </a:lnSpc>
              <a:spcBef>
                <a:spcPts val="0"/>
              </a:spcBef>
              <a:spcAft>
                <a:spcPts val="0"/>
              </a:spcAft>
              <a:buClr>
                <a:srgbClr val="000000"/>
              </a:buClr>
              <a:buSzPts val="2700"/>
              <a:buFont typeface="Arial"/>
              <a:buNone/>
            </a:pPr>
            <a:r>
              <a:rPr lang="es-419" sz="2700" b="0" i="0" u="none" strike="noStrike" cap="none" dirty="0">
                <a:solidFill>
                  <a:schemeClr val="lt1"/>
                </a:solidFill>
                <a:latin typeface="Fira Sans Black"/>
                <a:ea typeface="Fira Sans Black"/>
                <a:cs typeface="Fira Sans Black"/>
                <a:sym typeface="Fira Sans Black"/>
              </a:rPr>
              <a:t>THANK </a:t>
            </a:r>
            <a:endParaRPr sz="2700" b="0" i="0" u="none" strike="noStrike" cap="none" dirty="0">
              <a:solidFill>
                <a:schemeClr val="lt1"/>
              </a:solidFill>
              <a:latin typeface="Fira Sans Black"/>
              <a:ea typeface="Fira Sans Black"/>
              <a:cs typeface="Fira Sans Black"/>
              <a:sym typeface="Fira Sans Black"/>
            </a:endParaRPr>
          </a:p>
          <a:p>
            <a:pPr marL="0" marR="0" lvl="0" indent="0" algn="ctr" rtl="0">
              <a:lnSpc>
                <a:spcPct val="80000"/>
              </a:lnSpc>
              <a:spcBef>
                <a:spcPts val="0"/>
              </a:spcBef>
              <a:spcAft>
                <a:spcPts val="0"/>
              </a:spcAft>
              <a:buClr>
                <a:srgbClr val="000000"/>
              </a:buClr>
              <a:buSzPts val="2700"/>
              <a:buFont typeface="Arial"/>
              <a:buNone/>
            </a:pPr>
            <a:r>
              <a:rPr lang="es-419" sz="2700" b="0" i="0" u="none" strike="noStrike" cap="none" dirty="0">
                <a:solidFill>
                  <a:schemeClr val="lt1"/>
                </a:solidFill>
                <a:latin typeface="Fira Sans Black"/>
                <a:ea typeface="Fira Sans Black"/>
                <a:cs typeface="Fira Sans Black"/>
                <a:sym typeface="Fira Sans Black"/>
              </a:rPr>
              <a:t>YOU</a:t>
            </a:r>
            <a:endParaRPr sz="2700" b="0" i="0" u="none" strike="noStrike" cap="none" dirty="0">
              <a:solidFill>
                <a:schemeClr val="lt1"/>
              </a:solidFill>
              <a:latin typeface="Fira Sans Black"/>
              <a:ea typeface="Fira Sans Black"/>
              <a:cs typeface="Fira Sans Black"/>
              <a:sym typeface="Fira Sans Black"/>
            </a:endParaRPr>
          </a:p>
        </p:txBody>
      </p:sp>
      <p:pic>
        <p:nvPicPr>
          <p:cNvPr id="952" name="Google Shape;952;p63"/>
          <p:cNvPicPr preferRelativeResize="0"/>
          <p:nvPr/>
        </p:nvPicPr>
        <p:blipFill rotWithShape="1">
          <a:blip r:embed="rId5">
            <a:alphaModFix/>
          </a:blip>
          <a:srcRect/>
          <a:stretch/>
        </p:blipFill>
        <p:spPr>
          <a:xfrm>
            <a:off x="5191450" y="2085987"/>
            <a:ext cx="1757977" cy="694425"/>
          </a:xfrm>
          <a:prstGeom prst="rect">
            <a:avLst/>
          </a:prstGeom>
          <a:noFill/>
          <a:ln>
            <a:noFill/>
          </a:ln>
        </p:spPr>
      </p:pic>
      <p:sp>
        <p:nvSpPr>
          <p:cNvPr id="953" name="Google Shape;953;p63"/>
          <p:cNvSpPr txBox="1"/>
          <p:nvPr/>
        </p:nvSpPr>
        <p:spPr>
          <a:xfrm>
            <a:off x="5191450" y="2993263"/>
            <a:ext cx="2457300" cy="184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419" sz="1200" b="0" i="0" u="none" strike="noStrike" cap="none">
                <a:solidFill>
                  <a:schemeClr val="accent3"/>
                </a:solidFill>
                <a:latin typeface="Fira Sans Black"/>
                <a:ea typeface="Fira Sans Black"/>
                <a:cs typeface="Fira Sans Black"/>
                <a:sym typeface="Fira Sans Black"/>
              </a:rPr>
              <a:t>spaceappschallenge.org</a:t>
            </a:r>
            <a:endParaRPr sz="1200" b="0" i="0" u="none" strike="noStrike" cap="none">
              <a:solidFill>
                <a:schemeClr val="accent3"/>
              </a:solidFill>
              <a:latin typeface="Fira Sans Black"/>
              <a:ea typeface="Fira Sans Black"/>
              <a:cs typeface="Fira Sans Black"/>
              <a:sym typeface="Fira Sans Black"/>
            </a:endParaRPr>
          </a:p>
        </p:txBody>
      </p:sp>
    </p:spTree>
  </p:cSld>
  <p:clrMapOvr>
    <a:masterClrMapping/>
  </p:clrMapOvr>
</p:sld>
</file>

<file path=ppt/theme/theme1.xml><?xml version="1.0" encoding="utf-8"?>
<a:theme xmlns:a="http://schemas.openxmlformats.org/drawingml/2006/main" name="SpaceApps">
  <a:themeElements>
    <a:clrScheme name="Simple Light">
      <a:dk1>
        <a:srgbClr val="000000"/>
      </a:dk1>
      <a:lt1>
        <a:srgbClr val="FFFFFF"/>
      </a:lt1>
      <a:dk2>
        <a:srgbClr val="07173F"/>
      </a:dk2>
      <a:lt2>
        <a:srgbClr val="ECECEC"/>
      </a:lt2>
      <a:accent1>
        <a:srgbClr val="0042A6"/>
      </a:accent1>
      <a:accent2>
        <a:srgbClr val="0960E1"/>
      </a:accent2>
      <a:accent3>
        <a:srgbClr val="EAFE07"/>
      </a:accent3>
      <a:accent4>
        <a:srgbClr val="FFFFFF"/>
      </a:accent4>
      <a:accent5>
        <a:srgbClr val="FFFFFF"/>
      </a:accent5>
      <a:accent6>
        <a:srgbClr val="2E96F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TotalTime>
  <Words>426</Words>
  <Application>Microsoft Office PowerPoint</Application>
  <PresentationFormat>Presentación en pantalla (16:9)</PresentationFormat>
  <Paragraphs>59</Paragraphs>
  <Slides>6</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vt:i4>
      </vt:variant>
    </vt:vector>
  </HeadingPairs>
  <TitlesOfParts>
    <vt:vector size="11" baseType="lpstr">
      <vt:lpstr>Fira Sans Black</vt:lpstr>
      <vt:lpstr>Overpass Medium</vt:lpstr>
      <vt:lpstr>Overpass</vt:lpstr>
      <vt:lpstr>Arial</vt:lpstr>
      <vt:lpstr>SpaceApps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cesar luis olivos villasis</dc:creator>
  <cp:lastModifiedBy>christopher anthony bardales monja</cp:lastModifiedBy>
  <cp:revision>31</cp:revision>
  <dcterms:modified xsi:type="dcterms:W3CDTF">2025-10-06T01:59:35Z</dcterms:modified>
</cp:coreProperties>
</file>